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6858000" cx="12192000"/>
  <p:notesSz cx="6858000" cy="9144000"/>
  <p:embeddedFontLst>
    <p:embeddedFont>
      <p:font typeface="Gill Sans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6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4" roundtripDataSignature="AMtx7mjtF1Hai4Bg4fH2Hw+kPnkbM5jH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6"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customschemas.google.com/relationships/presentationmetadata" Target="meta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GillSans-bold.fntdata"/><Relationship Id="rId92" Type="http://schemas.openxmlformats.org/officeDocument/2006/relationships/font" Target="fonts/GillSans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4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Version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7.2 (January 2020)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All slides reformatted for 16:9 aspect ratio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Use of Calibri font, rather that Gill Sans MT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Updated slide content for 2020 link technologies and applications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Add more animation throughout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New Master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Feb. 2020 (8.0)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few updates suggest by Catherine Rosenberg (thanks!)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titles in a lighter font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Sept 2020 (8.1)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Added ~7 new slides, in particular: data center slide; routing versus forwarding; security line of defense; several on encapsulation and layers (this section is a lot better now).  Other relative minor changes throughout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9" name="Google Shape;17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3" name="Google Shape;22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4" name="Google Shape;26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2" name="Google Shape;31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0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2" name="Google Shape;35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4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6" name="Google Shape;376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7" name="Google Shape;376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5" name="Google Shape;394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4" name="Google Shape;404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1" name="Google Shape;413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4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6" name="Google Shape;42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1" name="Google Shape;445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2" name="Google Shape;445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7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9" name="Google Shape;489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3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5" name="Google Shape;49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6" name="Google Shape;494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5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" name="Google Shape;495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7" name="Google Shape;495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8" name="Google Shape;495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9" name="Google Shape;496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0" name="Google Shape;497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8" name="Google Shape;497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9" name="Google Shape;497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5" name="Shape 4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Google Shape;498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7" name="Google Shape;498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8" name="Google Shape;4988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2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4" name="Google Shape;543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5" name="Google Shape;543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3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Google Shape;560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5" name="Google Shape;560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6" name="Google Shape;560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2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Google Shape;561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4" name="Google Shape;561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5" name="Google Shape;561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8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9" name="Google Shape;562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0" name="Google Shape;563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1" name="Google Shape;5631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0" name="Shape 5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1" name="Google Shape;570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2" name="Google Shape;570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3" name="Google Shape;570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7" name="Shape 5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8" name="Google Shape;578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9" name="Google Shape;578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0" name="Google Shape;579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0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1" name="Google Shape;587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2" name="Google Shape;587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3" name="Google Shape;587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" name="Google Shape;595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3" name="Google Shape;595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4" name="Google Shape;5954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8" name="Shape 6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9" name="Google Shape;605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0" name="Google Shape;606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1" name="Google Shape;6061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7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8" name="Google Shape;609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9" name="Google Shape;609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0" name="Google Shape;610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7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9" name="Google Shape;610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0" name="Google Shape;611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6" name="Shape 6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7" name="Google Shape;652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8" name="Google Shape;652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9" name="Google Shape;6529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9" name="Shape 6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0" name="Google Shape;659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1" name="Google Shape;659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2" name="Google Shape;6592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6" name="Shape 6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" name="Google Shape;670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8" name="Google Shape;670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9" name="Google Shape;6709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1" name="Shape 6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" name="Google Shape;686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3" name="Google Shape;686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4" name="Google Shape;6864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5" name="Shape 7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6" name="Google Shape;716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7" name="Google Shape;716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8" name="Google Shape;7168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2" name="Shape 7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3" name="Google Shape;749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4" name="Google Shape;749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5" name="Google Shape;7495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7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8" name="Google Shape;781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9" name="Google Shape;781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0" name="Google Shape;7820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9" name="Shape 8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0" name="Google Shape;821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1" name="Google Shape;821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2" name="Google Shape;8212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4" name="Shape 8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5" name="Google Shape;827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6" name="Google Shape;827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7" name="Google Shape;8277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3" name="Shape 8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" name="Google Shape;828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5" name="Google Shape;828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6" name="Google Shape;8286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6" name="Shape 8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7" name="Google Shape;833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8" name="Google Shape;833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9" name="Google Shape;8339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1" name="Shape 8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2" name="Google Shape;839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3" name="Google Shape;839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4" name="Google Shape;8394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2" name="Shape 8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3" name="Google Shape;845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4" name="Google Shape;845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5" name="Google Shape;8455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0" name="Shape 8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1" name="Google Shape;850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2" name="Google Shape;850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3" name="Google Shape;8503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5" name="Shape 8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6" name="Google Shape;853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7" name="Google Shape;8537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8" name="Google Shape;8538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1" name="Shape 8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2" name="Google Shape;8572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3" name="Google Shape;857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4" name="Google Shape;8574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5" name="Shape 8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6" name="Google Shape;863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7" name="Google Shape;863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8" name="Google Shape;8638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3" name="Shape 8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4" name="Google Shape;867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5" name="Google Shape;8675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6" name="Google Shape;8676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2" name="Shape 8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3" name="Google Shape;872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4" name="Google Shape;872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5" name="Google Shape;8725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1" name="Shape 8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2" name="Google Shape;880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3" name="Google Shape;880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4" name="Google Shape;8804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3" name="Shape 8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4" name="Google Shape;895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5" name="Google Shape;8955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6" name="Google Shape;8956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8" name="Shape 9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9" name="Google Shape;911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0" name="Google Shape;9120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Segue: from performance to security</a:t>
            </a:r>
            <a:endParaRPr/>
          </a:p>
        </p:txBody>
      </p:sp>
      <p:sp>
        <p:nvSpPr>
          <p:cNvPr id="9121" name="Google Shape;9121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7" name="Shape 9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8" name="Google Shape;912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9" name="Google Shape;912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0" name="Google Shape;9130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5" name="Shape 9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6" name="Google Shape;913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7" name="Google Shape;913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8" name="Google Shape;9138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3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5" name="Google Shape;914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6" name="Google Shape;9146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8" name="Shape 9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Google Shape;9219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0" name="Google Shape;9220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1" name="Google Shape;9221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9" name="Shape 9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0" name="Google Shape;9290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1" name="Google Shape;9291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2" name="Google Shape;9292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6" name="Shape 9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7" name="Google Shape;9397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8" name="Google Shape;939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9" name="Google Shape;9399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5" name="Shape 9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6" name="Google Shape;9406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7" name="Google Shape;940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8" name="Google Shape;9408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4" name="Shape 9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5" name="Google Shape;941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6" name="Google Shape;941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7" name="Google Shape;9417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3" name="Shape 9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4" name="Google Shape;9424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5" name="Google Shape;9425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6" name="Google Shape;9426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4" name="Shape 9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Google Shape;944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6" name="Google Shape;9446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7" name="Google Shape;9447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4" name="Google Shape;16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" name="Google Shape;9482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3" name="Google Shape;9483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4" name="Google Shape;9484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0" name="Shape 9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1" name="Google Shape;9491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2" name="Google Shape;9492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3" name="Google Shape;9493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3" name="Shape 9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" name="Google Shape;9524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5" name="Google Shape;9525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6" name="Google Shape;9526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4" name="Shape 9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" name="Google Shape;9605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6" name="Google Shape;9606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7" name="Google Shape;9607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4" name="Shape 9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5" name="Google Shape;969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6" name="Google Shape;9696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7" name="Google Shape;9697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6" name="Shape 9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7" name="Google Shape;9807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8" name="Google Shape;980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9" name="Google Shape;9809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5" name="Shape 9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6" name="Google Shape;9936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7" name="Google Shape;993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8" name="Google Shape;9938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6" name="Shape 10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7" name="Google Shape;10077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8" name="Google Shape;10078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9" name="Google Shape;10079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5" name="Shape 10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" name="Google Shape;1008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7" name="Google Shape;10087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8" name="Google Shape;10088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5" name="Shape 10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" name="Google Shape;10096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7" name="Google Shape;10097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8" name="Google Shape;10098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important points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distributed</a:t>
            </a:r>
            <a:r>
              <a:rPr lang="en-US"/>
              <a:t> entities, exchanging messages (governed by protocols)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Time going down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go over definition of protocol (showing format, order of messages sent and received, and actions taken)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We’ll see these kinds of diagrams a lot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58" name="Google Shape;165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7" name="Shape 10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8" name="Google Shape;10108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9" name="Google Shape;10109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0" name="Google Shape;10110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8" name="Shape 10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9" name="Google Shape;10119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0" name="Google Shape;10120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1" name="Google Shape;10121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8" name="Shape 10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9" name="Google Shape;10129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0" name="Google Shape;10130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1" name="Google Shape;10131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7" name="Shape 10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" name="Google Shape;10138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9" name="Google Shape;10139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0" name="Google Shape;10140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6" name="Shape 10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" name="Google Shape;10147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8" name="Google Shape;10148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9" name="Google Shape;10149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3" name="Shape 10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4" name="Google Shape;10154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5" name="Google Shape;10155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6" name="Google Shape;10156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1" name="Shape 10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2" name="Google Shape;10172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3" name="Google Shape;10173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4" name="Google Shape;10174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0" name="Google Shape;17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8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9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8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0"/>
          <p:cNvSpPr txBox="1"/>
          <p:nvPr>
            <p:ph idx="1" type="body"/>
          </p:nvPr>
        </p:nvSpPr>
        <p:spPr>
          <a:xfrm>
            <a:off x="838200" y="172402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90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9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.png"/><Relationship Id="rId11" Type="http://schemas.openxmlformats.org/officeDocument/2006/relationships/image" Target="../media/image31.png"/><Relationship Id="rId22" Type="http://schemas.openxmlformats.org/officeDocument/2006/relationships/image" Target="../media/image18.png"/><Relationship Id="rId10" Type="http://schemas.openxmlformats.org/officeDocument/2006/relationships/image" Target="../media/image27.png"/><Relationship Id="rId21" Type="http://schemas.openxmlformats.org/officeDocument/2006/relationships/image" Target="../media/image7.png"/><Relationship Id="rId13" Type="http://schemas.openxmlformats.org/officeDocument/2006/relationships/image" Target="../media/image9.png"/><Relationship Id="rId12" Type="http://schemas.openxmlformats.org/officeDocument/2006/relationships/image" Target="../media/image5.png"/><Relationship Id="rId23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.png"/><Relationship Id="rId15" Type="http://schemas.openxmlformats.org/officeDocument/2006/relationships/image" Target="../media/image23.png"/><Relationship Id="rId14" Type="http://schemas.openxmlformats.org/officeDocument/2006/relationships/image" Target="../media/image10.png"/><Relationship Id="rId17" Type="http://schemas.openxmlformats.org/officeDocument/2006/relationships/image" Target="../media/image28.png"/><Relationship Id="rId16" Type="http://schemas.openxmlformats.org/officeDocument/2006/relationships/image" Target="../media/image26.png"/><Relationship Id="rId5" Type="http://schemas.openxmlformats.org/officeDocument/2006/relationships/image" Target="../media/image2.png"/><Relationship Id="rId19" Type="http://schemas.openxmlformats.org/officeDocument/2006/relationships/image" Target="../media/image12.png"/><Relationship Id="rId6" Type="http://schemas.openxmlformats.org/officeDocument/2006/relationships/image" Target="../media/image15.png"/><Relationship Id="rId18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7.png"/><Relationship Id="rId22" Type="http://schemas.openxmlformats.org/officeDocument/2006/relationships/image" Target="../media/image16.png"/><Relationship Id="rId10" Type="http://schemas.openxmlformats.org/officeDocument/2006/relationships/image" Target="../media/image28.png"/><Relationship Id="rId21" Type="http://schemas.openxmlformats.org/officeDocument/2006/relationships/image" Target="../media/image12.png"/><Relationship Id="rId13" Type="http://schemas.openxmlformats.org/officeDocument/2006/relationships/image" Target="../media/image18.png"/><Relationship Id="rId12" Type="http://schemas.openxmlformats.org/officeDocument/2006/relationships/image" Target="../media/image14.png"/><Relationship Id="rId2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5" Type="http://schemas.openxmlformats.org/officeDocument/2006/relationships/image" Target="../media/image2.png"/><Relationship Id="rId14" Type="http://schemas.openxmlformats.org/officeDocument/2006/relationships/image" Target="../media/image6.png"/><Relationship Id="rId17" Type="http://schemas.openxmlformats.org/officeDocument/2006/relationships/image" Target="../media/image1.png"/><Relationship Id="rId16" Type="http://schemas.openxmlformats.org/officeDocument/2006/relationships/image" Target="../media/image8.png"/><Relationship Id="rId5" Type="http://schemas.openxmlformats.org/officeDocument/2006/relationships/image" Target="../media/image31.png"/><Relationship Id="rId19" Type="http://schemas.openxmlformats.org/officeDocument/2006/relationships/image" Target="../media/image19.png"/><Relationship Id="rId6" Type="http://schemas.openxmlformats.org/officeDocument/2006/relationships/image" Target="../media/image5.png"/><Relationship Id="rId18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7.png"/><Relationship Id="rId22" Type="http://schemas.openxmlformats.org/officeDocument/2006/relationships/image" Target="../media/image16.png"/><Relationship Id="rId10" Type="http://schemas.openxmlformats.org/officeDocument/2006/relationships/image" Target="../media/image28.png"/><Relationship Id="rId21" Type="http://schemas.openxmlformats.org/officeDocument/2006/relationships/image" Target="../media/image12.png"/><Relationship Id="rId13" Type="http://schemas.openxmlformats.org/officeDocument/2006/relationships/image" Target="../media/image18.png"/><Relationship Id="rId12" Type="http://schemas.openxmlformats.org/officeDocument/2006/relationships/image" Target="../media/image14.png"/><Relationship Id="rId2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5" Type="http://schemas.openxmlformats.org/officeDocument/2006/relationships/image" Target="../media/image2.png"/><Relationship Id="rId14" Type="http://schemas.openxmlformats.org/officeDocument/2006/relationships/image" Target="../media/image6.png"/><Relationship Id="rId17" Type="http://schemas.openxmlformats.org/officeDocument/2006/relationships/image" Target="../media/image1.png"/><Relationship Id="rId16" Type="http://schemas.openxmlformats.org/officeDocument/2006/relationships/image" Target="../media/image8.png"/><Relationship Id="rId5" Type="http://schemas.openxmlformats.org/officeDocument/2006/relationships/image" Target="../media/image31.png"/><Relationship Id="rId19" Type="http://schemas.openxmlformats.org/officeDocument/2006/relationships/image" Target="../media/image19.png"/><Relationship Id="rId6" Type="http://schemas.openxmlformats.org/officeDocument/2006/relationships/image" Target="../media/image5.png"/><Relationship Id="rId18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7.png"/><Relationship Id="rId22" Type="http://schemas.openxmlformats.org/officeDocument/2006/relationships/image" Target="../media/image16.png"/><Relationship Id="rId10" Type="http://schemas.openxmlformats.org/officeDocument/2006/relationships/image" Target="../media/image28.png"/><Relationship Id="rId21" Type="http://schemas.openxmlformats.org/officeDocument/2006/relationships/image" Target="../media/image12.png"/><Relationship Id="rId13" Type="http://schemas.openxmlformats.org/officeDocument/2006/relationships/image" Target="../media/image18.png"/><Relationship Id="rId12" Type="http://schemas.openxmlformats.org/officeDocument/2006/relationships/image" Target="../media/image14.png"/><Relationship Id="rId2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5" Type="http://schemas.openxmlformats.org/officeDocument/2006/relationships/image" Target="../media/image2.png"/><Relationship Id="rId14" Type="http://schemas.openxmlformats.org/officeDocument/2006/relationships/image" Target="../media/image6.png"/><Relationship Id="rId17" Type="http://schemas.openxmlformats.org/officeDocument/2006/relationships/image" Target="../media/image1.png"/><Relationship Id="rId16" Type="http://schemas.openxmlformats.org/officeDocument/2006/relationships/image" Target="../media/image8.png"/><Relationship Id="rId5" Type="http://schemas.openxmlformats.org/officeDocument/2006/relationships/image" Target="../media/image31.png"/><Relationship Id="rId19" Type="http://schemas.openxmlformats.org/officeDocument/2006/relationships/image" Target="../media/image19.png"/><Relationship Id="rId6" Type="http://schemas.openxmlformats.org/officeDocument/2006/relationships/image" Target="../media/image5.png"/><Relationship Id="rId18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47.png"/><Relationship Id="rId7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57.png"/><Relationship Id="rId9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0.png"/><Relationship Id="rId13" Type="http://schemas.openxmlformats.org/officeDocument/2006/relationships/image" Target="../media/image2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Relationship Id="rId15" Type="http://schemas.openxmlformats.org/officeDocument/2006/relationships/image" Target="../media/image63.png"/><Relationship Id="rId14" Type="http://schemas.openxmlformats.org/officeDocument/2006/relationships/image" Target="../media/image60.png"/><Relationship Id="rId16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76.png"/><Relationship Id="rId13" Type="http://schemas.openxmlformats.org/officeDocument/2006/relationships/image" Target="../media/image77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57.png"/><Relationship Id="rId9" Type="http://schemas.openxmlformats.org/officeDocument/2006/relationships/image" Target="../media/image71.png"/><Relationship Id="rId14" Type="http://schemas.openxmlformats.org/officeDocument/2006/relationships/image" Target="../media/image46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7.png"/><Relationship Id="rId22" Type="http://schemas.openxmlformats.org/officeDocument/2006/relationships/image" Target="../media/image7.png"/><Relationship Id="rId10" Type="http://schemas.openxmlformats.org/officeDocument/2006/relationships/image" Target="../media/image28.png"/><Relationship Id="rId21" Type="http://schemas.openxmlformats.org/officeDocument/2006/relationships/image" Target="../media/image16.png"/><Relationship Id="rId13" Type="http://schemas.openxmlformats.org/officeDocument/2006/relationships/image" Target="../media/image18.png"/><Relationship Id="rId24" Type="http://schemas.openxmlformats.org/officeDocument/2006/relationships/image" Target="../media/image81.png"/><Relationship Id="rId12" Type="http://schemas.openxmlformats.org/officeDocument/2006/relationships/image" Target="../media/image14.png"/><Relationship Id="rId2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5" Type="http://schemas.openxmlformats.org/officeDocument/2006/relationships/image" Target="../media/image2.png"/><Relationship Id="rId14" Type="http://schemas.openxmlformats.org/officeDocument/2006/relationships/image" Target="../media/image6.png"/><Relationship Id="rId17" Type="http://schemas.openxmlformats.org/officeDocument/2006/relationships/image" Target="../media/image1.png"/><Relationship Id="rId16" Type="http://schemas.openxmlformats.org/officeDocument/2006/relationships/image" Target="../media/image8.png"/><Relationship Id="rId5" Type="http://schemas.openxmlformats.org/officeDocument/2006/relationships/image" Target="../media/image31.png"/><Relationship Id="rId19" Type="http://schemas.openxmlformats.org/officeDocument/2006/relationships/image" Target="../media/image19.png"/><Relationship Id="rId6" Type="http://schemas.openxmlformats.org/officeDocument/2006/relationships/image" Target="../media/image5.png"/><Relationship Id="rId18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jpg"/><Relationship Id="rId4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7.png"/><Relationship Id="rId22" Type="http://schemas.openxmlformats.org/officeDocument/2006/relationships/image" Target="../media/image16.png"/><Relationship Id="rId10" Type="http://schemas.openxmlformats.org/officeDocument/2006/relationships/image" Target="../media/image28.png"/><Relationship Id="rId21" Type="http://schemas.openxmlformats.org/officeDocument/2006/relationships/image" Target="../media/image12.png"/><Relationship Id="rId13" Type="http://schemas.openxmlformats.org/officeDocument/2006/relationships/image" Target="../media/image18.png"/><Relationship Id="rId12" Type="http://schemas.openxmlformats.org/officeDocument/2006/relationships/image" Target="../media/image14.png"/><Relationship Id="rId2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5" Type="http://schemas.openxmlformats.org/officeDocument/2006/relationships/image" Target="../media/image2.png"/><Relationship Id="rId14" Type="http://schemas.openxmlformats.org/officeDocument/2006/relationships/image" Target="../media/image6.png"/><Relationship Id="rId17" Type="http://schemas.openxmlformats.org/officeDocument/2006/relationships/image" Target="../media/image1.png"/><Relationship Id="rId16" Type="http://schemas.openxmlformats.org/officeDocument/2006/relationships/image" Target="../media/image8.png"/><Relationship Id="rId5" Type="http://schemas.openxmlformats.org/officeDocument/2006/relationships/image" Target="../media/image31.png"/><Relationship Id="rId19" Type="http://schemas.openxmlformats.org/officeDocument/2006/relationships/image" Target="../media/image19.png"/><Relationship Id="rId6" Type="http://schemas.openxmlformats.org/officeDocument/2006/relationships/image" Target="../media/image5.png"/><Relationship Id="rId18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Relationship Id="rId4" Type="http://schemas.openxmlformats.org/officeDocument/2006/relationships/image" Target="../media/image91.jpg"/><Relationship Id="rId5" Type="http://schemas.openxmlformats.org/officeDocument/2006/relationships/image" Target="../media/image82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11" Type="http://schemas.openxmlformats.org/officeDocument/2006/relationships/image" Target="../media/image8.png"/><Relationship Id="rId22" Type="http://schemas.openxmlformats.org/officeDocument/2006/relationships/image" Target="../media/image23.png"/><Relationship Id="rId10" Type="http://schemas.openxmlformats.org/officeDocument/2006/relationships/image" Target="../media/image13.png"/><Relationship Id="rId21" Type="http://schemas.openxmlformats.org/officeDocument/2006/relationships/image" Target="../media/image31.png"/><Relationship Id="rId13" Type="http://schemas.openxmlformats.org/officeDocument/2006/relationships/image" Target="../media/image10.png"/><Relationship Id="rId24" Type="http://schemas.openxmlformats.org/officeDocument/2006/relationships/image" Target="../media/image28.png"/><Relationship Id="rId12" Type="http://schemas.openxmlformats.org/officeDocument/2006/relationships/image" Target="../media/image17.png"/><Relationship Id="rId2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.png"/><Relationship Id="rId16" Type="http://schemas.openxmlformats.org/officeDocument/2006/relationships/image" Target="../media/image5.png"/><Relationship Id="rId5" Type="http://schemas.openxmlformats.org/officeDocument/2006/relationships/image" Target="../media/image16.png"/><Relationship Id="rId19" Type="http://schemas.openxmlformats.org/officeDocument/2006/relationships/image" Target="../media/image19.png"/><Relationship Id="rId6" Type="http://schemas.openxmlformats.org/officeDocument/2006/relationships/image" Target="../media/image3.jpg"/><Relationship Id="rId18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6.png"/><Relationship Id="rId4" Type="http://schemas.openxmlformats.org/officeDocument/2006/relationships/image" Target="../media/image83.png"/><Relationship Id="rId5" Type="http://schemas.openxmlformats.org/officeDocument/2006/relationships/image" Target="../media/image87.png"/><Relationship Id="rId6" Type="http://schemas.openxmlformats.org/officeDocument/2006/relationships/image" Target="../media/image80.png"/><Relationship Id="rId7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85.png"/><Relationship Id="rId5" Type="http://schemas.openxmlformats.org/officeDocument/2006/relationships/image" Target="../media/image90.png"/><Relationship Id="rId6" Type="http://schemas.openxmlformats.org/officeDocument/2006/relationships/image" Target="../media/image9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7.png"/><Relationship Id="rId22" Type="http://schemas.openxmlformats.org/officeDocument/2006/relationships/image" Target="../media/image16.png"/><Relationship Id="rId10" Type="http://schemas.openxmlformats.org/officeDocument/2006/relationships/image" Target="../media/image28.png"/><Relationship Id="rId21" Type="http://schemas.openxmlformats.org/officeDocument/2006/relationships/image" Target="../media/image12.png"/><Relationship Id="rId13" Type="http://schemas.openxmlformats.org/officeDocument/2006/relationships/image" Target="../media/image18.png"/><Relationship Id="rId12" Type="http://schemas.openxmlformats.org/officeDocument/2006/relationships/image" Target="../media/image14.png"/><Relationship Id="rId2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5" Type="http://schemas.openxmlformats.org/officeDocument/2006/relationships/image" Target="../media/image2.png"/><Relationship Id="rId14" Type="http://schemas.openxmlformats.org/officeDocument/2006/relationships/image" Target="../media/image6.png"/><Relationship Id="rId17" Type="http://schemas.openxmlformats.org/officeDocument/2006/relationships/image" Target="../media/image1.png"/><Relationship Id="rId16" Type="http://schemas.openxmlformats.org/officeDocument/2006/relationships/image" Target="../media/image8.png"/><Relationship Id="rId5" Type="http://schemas.openxmlformats.org/officeDocument/2006/relationships/image" Target="../media/image31.png"/><Relationship Id="rId19" Type="http://schemas.openxmlformats.org/officeDocument/2006/relationships/image" Target="../media/image19.png"/><Relationship Id="rId6" Type="http://schemas.openxmlformats.org/officeDocument/2006/relationships/image" Target="../media/image5.png"/><Relationship Id="rId18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.png"/><Relationship Id="rId11" Type="http://schemas.openxmlformats.org/officeDocument/2006/relationships/image" Target="../media/image20.png"/><Relationship Id="rId22" Type="http://schemas.openxmlformats.org/officeDocument/2006/relationships/image" Target="../media/image40.png"/><Relationship Id="rId10" Type="http://schemas.openxmlformats.org/officeDocument/2006/relationships/oleObject" Target="../embeddings/oleObject1.bin"/><Relationship Id="rId21" Type="http://schemas.openxmlformats.org/officeDocument/2006/relationships/image" Target="../media/image38.png"/><Relationship Id="rId13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24.png"/><Relationship Id="rId9" Type="http://schemas.openxmlformats.org/officeDocument/2006/relationships/oleObject" Target="../embeddings/oleObject1.bin"/><Relationship Id="rId15" Type="http://schemas.openxmlformats.org/officeDocument/2006/relationships/image" Target="../media/image21.jpg"/><Relationship Id="rId14" Type="http://schemas.openxmlformats.org/officeDocument/2006/relationships/image" Target="../media/image22.png"/><Relationship Id="rId17" Type="http://schemas.openxmlformats.org/officeDocument/2006/relationships/image" Target="../media/image39.png"/><Relationship Id="rId16" Type="http://schemas.openxmlformats.org/officeDocument/2006/relationships/image" Target="../media/image37.jpg"/><Relationship Id="rId5" Type="http://schemas.openxmlformats.org/officeDocument/2006/relationships/image" Target="../media/image32.jpg"/><Relationship Id="rId19" Type="http://schemas.openxmlformats.org/officeDocument/2006/relationships/image" Target="../media/image33.png"/><Relationship Id="rId6" Type="http://schemas.openxmlformats.org/officeDocument/2006/relationships/image" Target="../media/image36.png"/><Relationship Id="rId18" Type="http://schemas.openxmlformats.org/officeDocument/2006/relationships/image" Target="../media/image25.png"/><Relationship Id="rId7" Type="http://schemas.openxmlformats.org/officeDocument/2006/relationships/image" Target="../media/image34.png"/><Relationship Id="rId8" Type="http://schemas.openxmlformats.org/officeDocument/2006/relationships/image" Target="../media/image3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.png"/><Relationship Id="rId11" Type="http://schemas.openxmlformats.org/officeDocument/2006/relationships/image" Target="../media/image5.png"/><Relationship Id="rId22" Type="http://schemas.openxmlformats.org/officeDocument/2006/relationships/image" Target="../media/image6.png"/><Relationship Id="rId10" Type="http://schemas.openxmlformats.org/officeDocument/2006/relationships/image" Target="../media/image31.png"/><Relationship Id="rId21" Type="http://schemas.openxmlformats.org/officeDocument/2006/relationships/image" Target="../media/image18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23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3.png"/><Relationship Id="rId17" Type="http://schemas.openxmlformats.org/officeDocument/2006/relationships/image" Target="../media/image17.png"/><Relationship Id="rId16" Type="http://schemas.openxmlformats.org/officeDocument/2006/relationships/image" Target="../media/image28.png"/><Relationship Id="rId5" Type="http://schemas.openxmlformats.org/officeDocument/2006/relationships/image" Target="../media/image2.png"/><Relationship Id="rId19" Type="http://schemas.openxmlformats.org/officeDocument/2006/relationships/image" Target="../media/image14.png"/><Relationship Id="rId6" Type="http://schemas.openxmlformats.org/officeDocument/2006/relationships/image" Target="../media/image13.png"/><Relationship Id="rId18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.png"/><Relationship Id="rId11" Type="http://schemas.openxmlformats.org/officeDocument/2006/relationships/image" Target="../media/image5.png"/><Relationship Id="rId22" Type="http://schemas.openxmlformats.org/officeDocument/2006/relationships/image" Target="../media/image6.png"/><Relationship Id="rId10" Type="http://schemas.openxmlformats.org/officeDocument/2006/relationships/image" Target="../media/image31.png"/><Relationship Id="rId21" Type="http://schemas.openxmlformats.org/officeDocument/2006/relationships/image" Target="../media/image18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23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3.png"/><Relationship Id="rId17" Type="http://schemas.openxmlformats.org/officeDocument/2006/relationships/image" Target="../media/image17.png"/><Relationship Id="rId16" Type="http://schemas.openxmlformats.org/officeDocument/2006/relationships/image" Target="../media/image28.png"/><Relationship Id="rId5" Type="http://schemas.openxmlformats.org/officeDocument/2006/relationships/image" Target="../media/image2.png"/><Relationship Id="rId19" Type="http://schemas.openxmlformats.org/officeDocument/2006/relationships/image" Target="../media/image14.png"/><Relationship Id="rId6" Type="http://schemas.openxmlformats.org/officeDocument/2006/relationships/image" Target="../media/image13.png"/><Relationship Id="rId18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Relationship Id="rId4" Type="http://schemas.openxmlformats.org/officeDocument/2006/relationships/image" Target="../media/image94.png"/><Relationship Id="rId5" Type="http://schemas.openxmlformats.org/officeDocument/2006/relationships/image" Target="../media/image9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Relationship Id="rId4" Type="http://schemas.openxmlformats.org/officeDocument/2006/relationships/image" Target="../media/image9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image" Target="../media/image9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9.png"/><Relationship Id="rId4" Type="http://schemas.openxmlformats.org/officeDocument/2006/relationships/image" Target="../media/image1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"/>
          <p:cNvSpPr/>
          <p:nvPr/>
        </p:nvSpPr>
        <p:spPr>
          <a:xfrm>
            <a:off x="1325035" y="561975"/>
            <a:ext cx="4487863" cy="172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Chapter 1</a:t>
            </a:r>
            <a:br>
              <a:rPr b="1" i="0" lang="en-US" sz="6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36" name="Google Shape;36;p1"/>
          <p:cNvSpPr txBox="1"/>
          <p:nvPr/>
        </p:nvSpPr>
        <p:spPr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note on the use of these PowerPoint slides: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lot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 on our part. In return for use, we only ask the following: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68275" lvl="0" marL="290513" marR="0" rtl="0" algn="l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105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use these slides (e.g., in a class) that you mention their source (after all, we’d like people to use our book!)</a:t>
            </a:r>
            <a:endParaRPr/>
          </a:p>
          <a:p>
            <a:pPr indent="-168275" lvl="0" marL="290513" marR="0" rtl="0" algn="l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105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post any slides on a www site, that you note that they are adapted from (or perhaps identical to) our slides, and note our copyright of this material.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revision history, see the slide note for this page. </a:t>
            </a:r>
            <a:endParaRPr/>
          </a:p>
          <a:p>
            <a:pPr indent="0" lvl="0" marL="158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and enjoy!  JFK/KWR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All material copyright 1996-2020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J.F Kurose and K.W. Ross, All Rights Reserved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8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Computer Networking: A Top-Down Approach </a:t>
            </a:r>
            <a:br>
              <a:rPr b="0" i="0" lang="en-US" sz="2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edition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Jim Kurose, Keith Ross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Pearson, 2020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outdoor, water, bridge, building&#10;&#10;Description automatically generated" id="39" name="Google Shape;3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257" y="887185"/>
            <a:ext cx="3040743" cy="380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0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 closer look at Internet structure</a:t>
            </a:r>
            <a:endParaRPr b="0" sz="5400"/>
          </a:p>
        </p:txBody>
      </p:sp>
      <p:grpSp>
        <p:nvGrpSpPr>
          <p:cNvPr id="1753" name="Google Shape;1753;p10"/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1754" name="Google Shape;1754;p10"/>
            <p:cNvSpPr/>
            <p:nvPr/>
          </p:nvSpPr>
          <p:spPr>
            <a:xfrm>
              <a:off x="9048399" y="3035682"/>
              <a:ext cx="1124807" cy="1337915"/>
            </a:xfrm>
            <a:custGeom>
              <a:rect b="b" l="l" r="r" t="t"/>
              <a:pathLst>
                <a:path extrusionOk="0" h="1800235" w="1549812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10"/>
            <p:cNvSpPr/>
            <p:nvPr/>
          </p:nvSpPr>
          <p:spPr>
            <a:xfrm>
              <a:off x="7337287" y="1795939"/>
              <a:ext cx="1736725" cy="1317704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6" name="Google Shape;1756;p10"/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1757" name="Google Shape;1757;p10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0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fmla="val 50000" name="adj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9" name="Google Shape;1759;p10"/>
            <p:cNvSpPr/>
            <p:nvPr/>
          </p:nvSpPr>
          <p:spPr>
            <a:xfrm>
              <a:off x="7775612" y="4653038"/>
              <a:ext cx="3079750" cy="1665288"/>
            </a:xfrm>
            <a:custGeom>
              <a:rect b="b" l="l" r="r" t="t"/>
              <a:pathLst>
                <a:path extrusionOk="0" h="1049" w="194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0"/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1761" name="Google Shape;1761;p10"/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1762" name="Google Shape;1762;p10"/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1763" name="Google Shape;1763;p10"/>
            <p:cNvSpPr/>
            <p:nvPr/>
          </p:nvSpPr>
          <p:spPr>
            <a:xfrm>
              <a:off x="10285357" y="3149444"/>
              <a:ext cx="1273167" cy="1935748"/>
            </a:xfrm>
            <a:custGeom>
              <a:rect b="b" l="l" r="r" t="t"/>
              <a:pathLst>
                <a:path extrusionOk="0" h="1952840" w="1447873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4" name="Google Shape;1764;p10"/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1765" name="Google Shape;1765;p10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10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67" name="Google Shape;1767;p10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8" name="Google Shape;1768;p10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9" name="Google Shape;1769;p10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0" name="Google Shape;1770;p10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1" name="Google Shape;1771;p10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2" name="Google Shape;1772;p10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73" name="Google Shape;1773;p10"/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1774" name="Google Shape;1774;p10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10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76" name="Google Shape;1776;p10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7" name="Google Shape;1777;p10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8" name="Google Shape;1778;p10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9" name="Google Shape;1779;p10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0" name="Google Shape;1780;p10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1" name="Google Shape;1781;p10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782" name="Google Shape;1782;p10"/>
            <p:cNvSpPr/>
            <p:nvPr/>
          </p:nvSpPr>
          <p:spPr>
            <a:xfrm>
              <a:off x="9604024" y="1751946"/>
              <a:ext cx="1497864" cy="1386455"/>
            </a:xfrm>
            <a:custGeom>
              <a:rect b="b" l="l" r="r" t="t"/>
              <a:pathLst>
                <a:path extrusionOk="0" h="1796376" w="1634267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10"/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1784" name="Google Shape;1784;p10"/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10"/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1786" name="Google Shape;1786;p10"/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1787" name="Google Shape;1787;p10"/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8" name="Google Shape;1788;p10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789" name="Google Shape;1789;p10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0" name="Google Shape;1790;p10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1" name="Google Shape;1791;p10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2" name="Google Shape;1792;p10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3" name="Google Shape;1793;p10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4" name="Google Shape;1794;p10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5" name="Google Shape;1795;p10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6" name="Google Shape;1796;p10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7" name="Google Shape;1797;p10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8" name="Google Shape;1798;p10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9" name="Google Shape;1799;p10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800" name="Google Shape;1800;p10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801" name="Google Shape;1801;p10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802" name="Google Shape;1802;p10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3" name="Google Shape;1803;p10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4" name="Google Shape;1804;p10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5" name="Google Shape;1805;p10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6" name="Google Shape;1806;p10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7" name="Google Shape;1807;p10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8" name="Google Shape;1808;p10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9" name="Google Shape;1809;p10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0" name="Google Shape;1810;p10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1" name="Google Shape;1811;p10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2" name="Google Shape;1812;p10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3" name="Google Shape;1813;p10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4" name="Google Shape;1814;p10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5" name="Google Shape;1815;p10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6" name="Google Shape;1816;p10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17" name="Google Shape;1817;p10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18" name="Google Shape;1818;p10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19" name="Google Shape;1819;p10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0" name="Google Shape;1820;p10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1" name="Google Shape;1821;p10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2" name="Google Shape;1822;p10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3" name="Google Shape;1823;p10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4" name="Google Shape;1824;p10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5" name="Google Shape;1825;p10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1826" name="Google Shape;1826;p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827" name="Google Shape;1827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1828" name="Google Shape;1828;p1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10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0" name="Google Shape;1830;p10"/>
          <p:cNvGrpSpPr/>
          <p:nvPr/>
        </p:nvGrpSpPr>
        <p:grpSpPr>
          <a:xfrm>
            <a:off x="7613882" y="2107963"/>
            <a:ext cx="3540394" cy="3733733"/>
            <a:chOff x="7619038" y="2102861"/>
            <a:chExt cx="3540394" cy="3733733"/>
          </a:xfrm>
        </p:grpSpPr>
        <p:cxnSp>
          <p:nvCxnSpPr>
            <p:cNvPr id="1831" name="Google Shape;1831;p10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32" name="Google Shape;1832;p10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833" name="Google Shape;1833;p10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4" name="Google Shape;1834;p10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5" name="Google Shape;1835;p10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6" name="Google Shape;1836;p10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7" name="Google Shape;1837;p10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8" name="Google Shape;1838;p10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9" name="Google Shape;1839;p10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0" name="Google Shape;1840;p10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1" name="Google Shape;1841;p10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2" name="Google Shape;1842;p10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3" name="Google Shape;1843;p10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4" name="Google Shape;1844;p10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5" name="Google Shape;1845;p10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6" name="Google Shape;1846;p10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7" name="Google Shape;1847;p10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1848" name="Google Shape;1848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849" name="Google Shape;1849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0" name="Google Shape;1850;p10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851" name="Google Shape;185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52" name="Google Shape;185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53" name="Google Shape;185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54" name="Google Shape;185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5" name="Google Shape;185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6" name="Google Shape;185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7" name="Google Shape;185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58" name="Google Shape;1858;p10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859" name="Google Shape;1859;p10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10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61" name="Google Shape;1861;p10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862" name="Google Shape;1862;p10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3" name="Google Shape;1863;p10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4" name="Google Shape;1864;p10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5" name="Google Shape;1865;p10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66" name="Google Shape;1866;p10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867" name="Google Shape;186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68" name="Google Shape;186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69" name="Google Shape;186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70" name="Google Shape;187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1" name="Google Shape;187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2" name="Google Shape;187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3" name="Google Shape;187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74" name="Google Shape;1874;p10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875" name="Google Shape;1875;p10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10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77" name="Google Shape;1877;p10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878" name="Google Shape;1878;p10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9" name="Google Shape;1879;p10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0" name="Google Shape;1880;p10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1" name="Google Shape;1881;p10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2" name="Google Shape;1882;p10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883" name="Google Shape;188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84" name="Google Shape;188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85" name="Google Shape;188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86" name="Google Shape;188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7" name="Google Shape;188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8" name="Google Shape;188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9" name="Google Shape;188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0" name="Google Shape;1890;p10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891" name="Google Shape;189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92" name="Google Shape;189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93" name="Google Shape;189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4" name="Google Shape;189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5" name="Google Shape;189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6" name="Google Shape;189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7" name="Google Shape;189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8" name="Google Shape;1898;p10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899" name="Google Shape;189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00" name="Google Shape;190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01" name="Google Shape;190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02" name="Google Shape;190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3" name="Google Shape;190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5" name="Google Shape;190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06" name="Google Shape;1906;p10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907" name="Google Shape;190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08" name="Google Shape;190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09" name="Google Shape;190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10" name="Google Shape;191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1" name="Google Shape;191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3" name="Google Shape;191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14" name="Google Shape;1914;p10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915" name="Google Shape;191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16" name="Google Shape;191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17" name="Google Shape;191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18" name="Google Shape;191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22" name="Google Shape;1922;p10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923" name="Google Shape;192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24" name="Google Shape;192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25" name="Google Shape;192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26" name="Google Shape;192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8" name="Google Shape;192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9" name="Google Shape;192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30" name="Google Shape;1930;p10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931" name="Google Shape;193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32" name="Google Shape;193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33" name="Google Shape;193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34" name="Google Shape;193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5" name="Google Shape;193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7" name="Google Shape;193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38" name="Google Shape;1938;p10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939" name="Google Shape;193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40" name="Google Shape;194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41" name="Google Shape;194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42" name="Google Shape;194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4" name="Google Shape;194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5" name="Google Shape;194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6" name="Google Shape;1946;p10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947" name="Google Shape;194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48" name="Google Shape;194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49" name="Google Shape;194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0" name="Google Shape;195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1" name="Google Shape;195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2" name="Google Shape;195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3" name="Google Shape;195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54" name="Google Shape;1954;p10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955" name="Google Shape;195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56" name="Google Shape;195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57" name="Google Shape;195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8" name="Google Shape;195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9" name="Google Shape;195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0" name="Google Shape;196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1" name="Google Shape;196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62" name="Google Shape;1962;p10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963" name="Google Shape;196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64" name="Google Shape;196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65" name="Google Shape;196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66" name="Google Shape;196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7" name="Google Shape;196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8" name="Google Shape;196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9" name="Google Shape;196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70" name="Google Shape;1970;p10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971" name="Google Shape;197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72" name="Google Shape;197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73" name="Google Shape;197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74" name="Google Shape;197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5" name="Google Shape;197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6" name="Google Shape;197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7" name="Google Shape;197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78" name="Google Shape;1978;p10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979" name="Google Shape;197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80" name="Google Shape;198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81" name="Google Shape;198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2" name="Google Shape;198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3" name="Google Shape;198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4" name="Google Shape;198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5" name="Google Shape;198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86" name="Google Shape;1986;p10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987" name="Google Shape;198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88" name="Google Shape;198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89" name="Google Shape;198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0" name="Google Shape;199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1" name="Google Shape;199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3" name="Google Shape;199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994" name="Google Shape;1994;p10"/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5" name="Google Shape;1995;p10"/>
          <p:cNvGrpSpPr/>
          <p:nvPr/>
        </p:nvGrpSpPr>
        <p:grpSpPr>
          <a:xfrm>
            <a:off x="7439074" y="1859725"/>
            <a:ext cx="4144321" cy="4305092"/>
            <a:chOff x="7432700" y="1830405"/>
            <a:chExt cx="4144321" cy="4305092"/>
          </a:xfrm>
        </p:grpSpPr>
        <p:grpSp>
          <p:nvGrpSpPr>
            <p:cNvPr id="1996" name="Google Shape;1996;p10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1997" name="Google Shape;1997;p10"/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descr="iphone_stylized_small" id="1998" name="Google Shape;1998;p1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radiation_stylized" id="1999" name="Google Shape;1999;p10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00" name="Google Shape;2000;p10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descr="antenna_stylized" id="2001" name="Google Shape;2001;p1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002" name="Google Shape;2002;p1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flipH="1" rot="109064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03" name="Google Shape;2003;p10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2004" name="Google Shape;2004;p10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05" name="Google Shape;2005;p10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10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7" name="Google Shape;2007;p10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8" name="Google Shape;2008;p10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9" name="Google Shape;2009;p10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0" name="Google Shape;2010;p10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11" name="Google Shape;2011;p10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012" name="Google Shape;2012;p10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3" name="Google Shape;2013;p10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4" name="Google Shape;2014;p10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5" name="Google Shape;2015;p10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6" name="Google Shape;2016;p10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7" name="Google Shape;2017;p10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18" name="Google Shape;2018;p10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9" name="Google Shape;2019;p10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0" name="Google Shape;2020;p10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1" name="Google Shape;2021;p10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2" name="Google Shape;2022;p10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3" name="Google Shape;2023;p10"/>
                <p:cNvSpPr/>
                <p:nvPr/>
              </p:nvSpPr>
              <p:spPr>
                <a:xfrm flipH="1" rot="10800000">
                  <a:off x="7758327" y="2638756"/>
                  <a:ext cx="118410" cy="73535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4" name="Google Shape;2024;p10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descr="light2.png" id="2025" name="Google Shape;2025;p1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026" name="Google Shape;2026;p1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27" name="Google Shape;2027;p10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descr="car_icon_small" id="2028" name="Google Shape;2028;p10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029" name="Google Shape;2029;p1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30" name="Google Shape;2030;p10"/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2031" name="Google Shape;2031;p10"/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descr="antenna_stylized" id="2032" name="Google Shape;2032;p1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033" name="Google Shape;2033;p10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 flipH="1" rot="109064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4" name="Google Shape;2034;p10"/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2035" name="Google Shape;2035;p10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6" name="Google Shape;2036;p10"/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7" name="Google Shape;2037;p10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8" name="Google Shape;2038;p10"/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9" name="Google Shape;2039;p10"/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0" name="Google Shape;2040;p10"/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1" name="Google Shape;2041;p10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42" name="Google Shape;2042;p10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2043" name="Google Shape;2043;p10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4" name="Google Shape;2044;p10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5" name="Google Shape;2045;p10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6" name="Google Shape;2046;p10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7" name="Google Shape;2047;p10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8" name="Google Shape;2048;p10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49" name="Google Shape;2049;p10"/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0" name="Google Shape;2050;p10"/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1" name="Google Shape;2051;p10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2" name="Google Shape;2052;p10"/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3" name="Google Shape;2053;p10"/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4" name="Google Shape;2054;p10"/>
                <p:cNvSpPr/>
                <p:nvPr/>
              </p:nvSpPr>
              <p:spPr>
                <a:xfrm flipH="1" rot="10800000">
                  <a:off x="7700668" y="3623055"/>
                  <a:ext cx="77645" cy="5506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5" name="Google Shape;2055;p10"/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descr="desktop_computer_stylized_medium" id="2056" name="Google Shape;2056;p10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57" name="Google Shape;2057;p10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8" name="Google Shape;2058;p10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descr="fridge2.png" id="2059" name="Google Shape;2059;p1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060" name="Google Shape;2060;p1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61" name="Google Shape;2061;p10"/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2062" name="Google Shape;2062;p10"/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063" name="Google Shape;2063;p10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064" name="Google Shape;2064;p10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065" name="Google Shape;2065;p10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66" name="Google Shape;2066;p10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67" name="Google Shape;2067;p10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068" name="Google Shape;2068;p10"/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069" name="Google Shape;2069;p10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070" name="Google Shape;2070;p10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071" name="Google Shape;2071;p10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72" name="Google Shape;2072;p10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73" name="Google Shape;2073;p10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074" name="Google Shape;2074;p10"/>
            <p:cNvGrpSpPr/>
            <p:nvPr/>
          </p:nvGrpSpPr>
          <p:grpSpPr>
            <a:xfrm>
              <a:off x="7767607" y="4870841"/>
              <a:ext cx="2692126" cy="1264656"/>
              <a:chOff x="7767607" y="4870841"/>
              <a:chExt cx="2692126" cy="1264656"/>
            </a:xfrm>
          </p:grpSpPr>
          <p:grpSp>
            <p:nvGrpSpPr>
              <p:cNvPr id="2075" name="Google Shape;2075;p10"/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6" name="Google Shape;2076;p10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7" name="Google Shape;2077;p10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10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9" name="Google Shape;2079;p10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0" name="Google Shape;2080;p10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81" name="Google Shape;2081;p10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082" name="Google Shape;2082;p10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3" name="Google Shape;2083;p10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84" name="Google Shape;2084;p10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85" name="Google Shape;2085;p10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086" name="Google Shape;2086;p10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7" name="Google Shape;2087;p10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88" name="Google Shape;2088;p10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9" name="Google Shape;2089;p10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90" name="Google Shape;2090;p10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091" name="Google Shape;2091;p10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2" name="Google Shape;2092;p10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3" name="Google Shape;2093;p10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94" name="Google Shape;2094;p10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095" name="Google Shape;2095;p10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6" name="Google Shape;2096;p10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7" name="Google Shape;2097;p10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10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9" name="Google Shape;2099;p10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0" name="Google Shape;2100;p10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1" name="Google Shape;2101;p10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2" name="Google Shape;2102;p10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10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4" name="Google Shape;2104;p10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5" name="Google Shape;2105;p10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10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10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8" name="Google Shape;2108;p10"/>
              <p:cNvGrpSpPr/>
              <p:nvPr/>
            </p:nvGrpSpPr>
            <p:grpSpPr>
              <a:xfrm>
                <a:off x="7767607" y="4870841"/>
                <a:ext cx="2080029" cy="1264656"/>
                <a:chOff x="7767607" y="4870841"/>
                <a:chExt cx="2080029" cy="1264656"/>
              </a:xfrm>
            </p:grpSpPr>
            <p:grpSp>
              <p:nvGrpSpPr>
                <p:cNvPr id="2109" name="Google Shape;2109;p10"/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10" name="Google Shape;2110;p10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11" name="Google Shape;2111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2" name="Google Shape;2112;p10"/>
                <p:cNvGrpSpPr/>
                <p:nvPr/>
              </p:nvGrpSpPr>
              <p:grpSpPr>
                <a:xfrm>
                  <a:off x="9195307" y="5823489"/>
                  <a:ext cx="310186" cy="312008"/>
                  <a:chOff x="877" y="1008"/>
                  <a:chExt cx="2747" cy="2626"/>
                </a:xfrm>
              </p:grpSpPr>
              <p:pic>
                <p:nvPicPr>
                  <p:cNvPr descr="antenna_stylized" id="2113" name="Google Shape;2113;p10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2114" name="Google Shape;2114;p10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15" name="Google Shape;2115;p10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2116" name="Google Shape;2116;p10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17" name="Google Shape;2117;p10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8" name="Google Shape;2118;p10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9" name="Google Shape;2119;p10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0" name="Google Shape;2120;p10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1" name="Google Shape;2121;p10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2" name="Google Shape;2122;p10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23" name="Google Shape;2123;p10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24" name="Google Shape;2124;p10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5" name="Google Shape;2125;p10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6" name="Google Shape;2126;p10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7" name="Google Shape;2127;p10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8" name="Google Shape;2128;p10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9" name="Google Shape;2129;p10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30" name="Google Shape;2130;p10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1" name="Google Shape;2131;p10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2" name="Google Shape;2132;p10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3" name="Google Shape;2133;p10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4" name="Google Shape;2134;p10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5" name="Google Shape;2135;p10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6" name="Google Shape;2136;p10"/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37" name="Google Shape;2137;p10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38" name="Google Shape;2138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9" name="Google Shape;2139;p10"/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40" name="Google Shape;2140;p10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1" name="Google Shape;2141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2" name="Google Shape;2142;p10"/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43" name="Google Shape;2143;p10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4" name="Google Shape;2144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5" name="Google Shape;2145;p10"/>
                <p:cNvGrpSpPr/>
                <p:nvPr/>
              </p:nvGrpSpPr>
              <p:grpSpPr>
                <a:xfrm>
                  <a:off x="9528372" y="5765818"/>
                  <a:ext cx="319264" cy="256836"/>
                  <a:chOff x="877" y="1008"/>
                  <a:chExt cx="2747" cy="2626"/>
                </a:xfrm>
              </p:grpSpPr>
              <p:pic>
                <p:nvPicPr>
                  <p:cNvPr descr="antenna_stylized" id="2146" name="Google Shape;2146;p10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2147" name="Google Shape;2147;p10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8" name="Google Shape;2148;p10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2149" name="Google Shape;2149;p10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50" name="Google Shape;2150;p10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1" name="Google Shape;2151;p10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2" name="Google Shape;2152;p10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3" name="Google Shape;2153;p10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4" name="Google Shape;2154;p10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5" name="Google Shape;2155;p10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56" name="Google Shape;2156;p10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57" name="Google Shape;2157;p10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8" name="Google Shape;2158;p10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9" name="Google Shape;2159;p10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0" name="Google Shape;2160;p10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1" name="Google Shape;2161;p10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2" name="Google Shape;2162;p10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63" name="Google Shape;2163;p10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4" name="Google Shape;2164;p10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5" name="Google Shape;2165;p10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6" name="Google Shape;2166;p10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7" name="Google Shape;2167;p10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8" name="Google Shape;2168;p10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69" name="Google Shape;2169;p10"/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170" name="Google Shape;2170;p10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10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10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10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10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75" name="Google Shape;2175;p10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176" name="Google Shape;2176;p10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7" name="Google Shape;2177;p10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78" name="Google Shape;2178;p10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79" name="Google Shape;2179;p10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180" name="Google Shape;2180;p10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1" name="Google Shape;2181;p10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82" name="Google Shape;2182;p10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10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84" name="Google Shape;2184;p10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185" name="Google Shape;2185;p10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6" name="Google Shape;2186;p10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87" name="Google Shape;2187;p10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88" name="Google Shape;2188;p10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189" name="Google Shape;2189;p10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0" name="Google Shape;2190;p10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91" name="Google Shape;2191;p10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10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10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10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10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10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10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10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10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10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10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02" name="Google Shape;2202;p10"/>
          <p:cNvGrpSpPr/>
          <p:nvPr/>
        </p:nvGrpSpPr>
        <p:grpSpPr>
          <a:xfrm>
            <a:off x="7332141" y="1814171"/>
            <a:ext cx="4398670" cy="4440468"/>
            <a:chOff x="7295123" y="1843082"/>
            <a:chExt cx="4398670" cy="4440468"/>
          </a:xfrm>
        </p:grpSpPr>
        <p:sp>
          <p:nvSpPr>
            <p:cNvPr id="2203" name="Google Shape;2203;p10"/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10"/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10"/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6" name="Google Shape;2206;p10"/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2207" name="Google Shape;2207;p10"/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8" name="Google Shape;2208;p10"/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9" name="Google Shape;2209;p10"/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0" name="Google Shape;2210;p10"/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211;p10"/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2" name="Google Shape;2212;p10"/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3" name="Google Shape;2213;p10"/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10"/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5" name="Google Shape;2215;p10"/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6" name="Google Shape;2216;p10"/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10"/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p10"/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19" name="Google Shape;2219;p10"/>
          <p:cNvSpPr txBox="1"/>
          <p:nvPr>
            <p:ph idx="1" type="body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20" name="Google Shape;2220;p1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1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11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 closer look at Internet structure</a:t>
            </a:r>
            <a:endParaRPr b="0" sz="5400"/>
          </a:p>
        </p:txBody>
      </p:sp>
      <p:sp>
        <p:nvSpPr>
          <p:cNvPr id="2228" name="Google Shape;2228;p11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Google Shape;2229;p11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11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11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11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2233" name="Google Shape;2233;p11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2234" name="Google Shape;2234;p11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2235" name="Google Shape;2235;p11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6" name="Google Shape;2236;p11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37" name="Google Shape;2237;p1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1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39" name="Google Shape;2239;p1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0" name="Google Shape;2240;p1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1" name="Google Shape;2241;p1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2" name="Google Shape;2242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3" name="Google Shape;2243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4" name="Google Shape;2244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45" name="Google Shape;2245;p11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246" name="Google Shape;2246;p1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1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48" name="Google Shape;2248;p1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9" name="Google Shape;2249;p1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0" name="Google Shape;2250;p1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1" name="Google Shape;2251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2" name="Google Shape;2252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3" name="Google Shape;2253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54" name="Google Shape;2254;p11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p11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2256" name="Google Shape;2256;p11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p11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2258" name="Google Shape;2258;p11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259" name="Google Shape;2259;p11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0" name="Google Shape;2260;p11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1" name="Google Shape;2261;p11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2" name="Google Shape;2262;p11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3" name="Google Shape;2263;p11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4" name="Google Shape;2264;p11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5" name="Google Shape;2265;p11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6" name="Google Shape;2266;p11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7" name="Google Shape;2267;p11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8" name="Google Shape;2268;p11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9" name="Google Shape;2269;p11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0" name="Google Shape;2270;p11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1" name="Google Shape;2271;p11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2" name="Google Shape;2272;p11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3" name="Google Shape;2273;p11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4" name="Google Shape;2274;p11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5" name="Google Shape;2275;p11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6" name="Google Shape;2276;p11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7" name="Google Shape;2277;p11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8" name="Google Shape;2278;p11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9" name="Google Shape;2279;p11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0" name="Google Shape;2280;p11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1" name="Google Shape;2281;p11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2" name="Google Shape;2282;p11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283" name="Google Shape;2283;p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284" name="Google Shape;2284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285" name="Google Shape;2285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86" name="Google Shape;2286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90" name="Google Shape;2290;p11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291" name="Google Shape;2291;p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292" name="Google Shape;2292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293" name="Google Shape;2293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4" name="Google Shape;2294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98" name="Google Shape;2298;p11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299" name="Google Shape;2299;p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00" name="Google Shape;2300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01" name="Google Shape;2301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2" name="Google Shape;2302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6" name="Google Shape;2306;p11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307" name="Google Shape;2307;p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08" name="Google Shape;2308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09" name="Google Shape;2309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10" name="Google Shape;2310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3" name="Google Shape;2313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14" name="Google Shape;2314;p11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315" name="Google Shape;2315;p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16" name="Google Shape;2316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17" name="Google Shape;2317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18" name="Google Shape;2318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9" name="Google Shape;2319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0" name="Google Shape;2320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1" name="Google Shape;2321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2" name="Google Shape;2322;p11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323" name="Google Shape;2323;p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24" name="Google Shape;2324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25" name="Google Shape;2325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26" name="Google Shape;2326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7" name="Google Shape;2327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9" name="Google Shape;2329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30" name="Google Shape;2330;p11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331" name="Google Shape;2331;p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32" name="Google Shape;2332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33" name="Google Shape;2333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34" name="Google Shape;2334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7" name="Google Shape;2337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38" name="Google Shape;2338;p11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339" name="Google Shape;2339;p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40" name="Google Shape;2340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41" name="Google Shape;2341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42" name="Google Shape;2342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6" name="Google Shape;2346;p11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347" name="Google Shape;2347;p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48" name="Google Shape;2348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49" name="Google Shape;2349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50" name="Google Shape;2350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2354" name="Google Shape;23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355" name="Google Shape;235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11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357" name="Google Shape;235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1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9" name="Google Shape;2359;p11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p11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p11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p11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p11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4" name="Google Shape;2364;p11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365" name="Google Shape;2365;p1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1" name="Google Shape;2371;p11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p11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3" name="Google Shape;2373;p11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p11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Google Shape;2375;p11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Google Shape;2376;p11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2377" name="Google Shape;237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2378" name="Google Shape;237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379" name="Google Shape;237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11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381" name="Google Shape;2381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1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11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11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11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11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11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8" name="Google Shape;2388;p11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389" name="Google Shape;2389;p1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5" name="Google Shape;2395;p11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p11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11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11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11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11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2401" name="Google Shape;2401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1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2403" name="Google Shape;2403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4" name="Google Shape;2404;p11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405" name="Google Shape;2405;p1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0" name="Google Shape;2410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411" name="Google Shape;2411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3" name="Google Shape;2413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4" name="Google Shape;2414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415" name="Google Shape;2415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7" name="Google Shape;2417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9" name="Google Shape;2419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420" name="Google Shape;2420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2" name="Google Shape;2422;p1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3" name="Google Shape;2423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424" name="Google Shape;2424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6" name="Google Shape;2426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7" name="Google Shape;2437;p11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2438" name="Google Shape;2438;p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9" name="Google Shape;2439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440" name="Google Shape;2440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11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442" name="Google Shape;2442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43" name="Google Shape;2443;p11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11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p11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Google Shape;2446;p11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11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11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9" name="Google Shape;2449;p11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450" name="Google Shape;2450;p1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6" name="Google Shape;2456;p11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11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Google Shape;2458;p11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9" name="Google Shape;2459;p11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0" name="Google Shape;2460;p11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11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2" name="Google Shape;2462;p11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2463" name="Google Shape;2463;p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4" name="Google Shape;2464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5" name="Google Shape;2465;p11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2466" name="Google Shape;2466;p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7" name="Google Shape;2467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468" name="Google Shape;2468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11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470" name="Google Shape;2470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1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2" name="Google Shape;2472;p11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p11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4" name="Google Shape;2474;p11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p11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p11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7" name="Google Shape;2477;p11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478" name="Google Shape;2478;p1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4" name="Google Shape;2484;p11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p11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6" name="Google Shape;2486;p11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7" name="Google Shape;2487;p11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8" name="Google Shape;2488;p11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11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0" name="Google Shape;2490;p11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491" name="Google Shape;2491;p1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96" name="Google Shape;2496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497" name="Google Shape;2497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99" name="Google Shape;2499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0" name="Google Shape;2500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501" name="Google Shape;2501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3" name="Google Shape;2503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5" name="Google Shape;2505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506" name="Google Shape;2506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8" name="Google Shape;2508;p1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09" name="Google Shape;2509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510" name="Google Shape;2510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2" name="Google Shape;2512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3" name="Google Shape;2523;p11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2524" name="Google Shape;2524;p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5" name="Google Shape;2525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6" name="Google Shape;2526;p11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7" name="Google Shape;2527;p11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2528" name="Google Shape;2528;p11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2529" name="Google Shape;2529;p1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530" name="Google Shape;2530;p11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531" name="Google Shape;2531;p11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2532" name="Google Shape;2532;p11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3" name="Google Shape;2533;p11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4" name="Google Shape;2534;p11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5" name="Google Shape;2535;p11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6" name="Google Shape;2536;p11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7" name="Google Shape;2537;p11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8" name="Google Shape;2538;p11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9" name="Google Shape;2539;p11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0" name="Google Shape;2540;p11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1" name="Google Shape;2541;p11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2" name="Google Shape;2542;p11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3" name="Google Shape;2543;p11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4" name="Google Shape;2544;p11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5" name="Google Shape;2545;p11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6" name="Google Shape;2546;p11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547" name="Google Shape;2547;p11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2548" name="Google Shape;2548;p1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549" name="Google Shape;2549;p1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550" name="Google Shape;2550;p1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51" name="Google Shape;2551;p1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2" name="Google Shape;2552;p1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3" name="Google Shape;2553;p1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4" name="Google Shape;2554;p1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2555" name="Google Shape;2555;p1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2556" name="Google Shape;2556;p1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2557" name="Google Shape;2557;p1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2558" name="Google Shape;2558;p1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59" name="Google Shape;2559;p11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2560" name="Google Shape;2560;p1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61" name="Google Shape;2561;p11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2562" name="Google Shape;2562;p11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63" name="Google Shape;2563;p11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2564" name="Google Shape;2564;p11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565" name="Google Shape;2565;p11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2566" name="Google Shape;2566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567" name="Google Shape;2567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568" name="Google Shape;2568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569" name="Google Shape;2569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0" name="Google Shape;2570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1" name="Google Shape;2571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2" name="Google Shape;2572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2573" name="Google Shape;2573;p11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574" name="Google Shape;2574;p11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575" name="Google Shape;2575;p11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2576" name="Google Shape;2576;p11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2577" name="Google Shape;2577;p1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578" name="Google Shape;2578;p1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579" name="Google Shape;2579;p1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80" name="Google Shape;2580;p1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1" name="Google Shape;2581;p1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2" name="Google Shape;2582;p1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3" name="Google Shape;2583;p1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84" name="Google Shape;2584;p11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585" name="Google Shape;2585;p1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586" name="Google Shape;2586;p1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587" name="Google Shape;2587;p1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588" name="Google Shape;2588;p1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589" name="Google Shape;2589;p1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590" name="Google Shape;2590;p11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2591" name="Google Shape;2591;p11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2" name="Google Shape;2592;p11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3" name="Google Shape;2593;p11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594" name="Google Shape;2594;p11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2595" name="Google Shape;2595;p11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96" name="Google Shape;2596;p11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97" name="Google Shape;2597;p11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98" name="Google Shape;2598;p11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99" name="Google Shape;2599;p11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0" name="Google Shape;2600;p11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1" name="Google Shape;2601;p11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2" name="Google Shape;2602;p11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3" name="Google Shape;2603;p11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2604" name="Google Shape;2604;p11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2605" name="Google Shape;2605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606" name="Google Shape;2606;p11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07" name="Google Shape;2607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08" name="Google Shape;2608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09" name="Google Shape;2609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10" name="Google Shape;2610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1" name="Google Shape;2611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2" name="Google Shape;2612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3" name="Google Shape;2613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14" name="Google Shape;2614;p11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15" name="Google Shape;2615;p1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6" name="Google Shape;2616;p1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17" name="Google Shape;2617;p11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18" name="Google Shape;2618;p1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9" name="Google Shape;2619;p1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0" name="Google Shape;2620;p1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1" name="Google Shape;2621;p1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22" name="Google Shape;2622;p11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23" name="Google Shape;2623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24" name="Google Shape;2624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25" name="Google Shape;2625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26" name="Google Shape;2626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7" name="Google Shape;2627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8" name="Google Shape;2628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9" name="Google Shape;2629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30" name="Google Shape;2630;p11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31" name="Google Shape;2631;p1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2" name="Google Shape;2632;p1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33" name="Google Shape;2633;p11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34" name="Google Shape;2634;p1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5" name="Google Shape;2635;p1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6" name="Google Shape;2636;p1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7" name="Google Shape;2637;p1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38" name="Google Shape;2638;p11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39" name="Google Shape;2639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40" name="Google Shape;2640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41" name="Google Shape;2641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42" name="Google Shape;2642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3" name="Google Shape;2643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4" name="Google Shape;2644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5" name="Google Shape;2645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2646" name="Google Shape;2646;p11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647" name="Google Shape;2647;p11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648" name="Google Shape;2648;p11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2649" name="Google Shape;2649;p11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650" name="Google Shape;2650;p1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651" name="Google Shape;2651;p1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652" name="Google Shape;2652;p1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653" name="Google Shape;2653;p1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654" name="Google Shape;2654;p1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655" name="Google Shape;2655;p11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2656" name="Google Shape;2656;p1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657" name="Google Shape;2657;p1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658" name="Google Shape;2658;p1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659" name="Google Shape;2659;p1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0" name="Google Shape;2660;p1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1" name="Google Shape;2661;p1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2" name="Google Shape;2662;p1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2663" name="Google Shape;2663;p11"/>
          <p:cNvGrpSpPr/>
          <p:nvPr/>
        </p:nvGrpSpPr>
        <p:grpSpPr>
          <a:xfrm>
            <a:off x="7380480" y="1798646"/>
            <a:ext cx="4322981" cy="3949460"/>
            <a:chOff x="11448552" y="1676017"/>
            <a:chExt cx="4322981" cy="3949460"/>
          </a:xfrm>
        </p:grpSpPr>
        <p:sp>
          <p:nvSpPr>
            <p:cNvPr id="2664" name="Google Shape;2664;p11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11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13837523" y="5040395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11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14958491" y="4026029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9" name="Google Shape;2679;p11"/>
          <p:cNvSpPr txBox="1"/>
          <p:nvPr>
            <p:ph idx="1" type="body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indent="0" lvl="0" marL="11113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indent="-177800" lvl="0" marL="290513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80" name="Google Shape;2680;p11"/>
          <p:cNvSpPr/>
          <p:nvPr/>
        </p:nvSpPr>
        <p:spPr>
          <a:xfrm>
            <a:off x="683172" y="1681655"/>
            <a:ext cx="5787853" cy="1703362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1" name="Google Shape;2681;p1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12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12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b="0" lang="en-US" sz="6000"/>
              <a:t>A closer look at Internet structure</a:t>
            </a:r>
            <a:endParaRPr b="0" sz="6000"/>
          </a:p>
        </p:txBody>
      </p:sp>
      <p:sp>
        <p:nvSpPr>
          <p:cNvPr id="2689" name="Google Shape;2689;p12"/>
          <p:cNvSpPr txBox="1"/>
          <p:nvPr>
            <p:ph idx="1" type="body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indent="0" lvl="0" marL="11113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indent="-177800" lvl="0" marL="290513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9525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endParaRPr/>
          </a:p>
          <a:p>
            <a:pPr indent="-207962" lvl="1" marL="342900" rtl="0" algn="l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interconnected routers</a:t>
            </a:r>
            <a:endParaRPr/>
          </a:p>
          <a:p>
            <a:pPr indent="-207962" lvl="1" marL="342900" rtl="0" algn="l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network of networks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90" name="Google Shape;2690;p12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1" name="Google Shape;2691;p12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p12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12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4" name="Google Shape;2694;p12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2695" name="Google Shape;2695;p12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2696" name="Google Shape;2696;p12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2697" name="Google Shape;2697;p12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8" name="Google Shape;2698;p12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699" name="Google Shape;2699;p12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12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1" name="Google Shape;2701;p12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2" name="Google Shape;2702;p12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3" name="Google Shape;2703;p12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4" name="Google Shape;2704;p12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5" name="Google Shape;2705;p12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6" name="Google Shape;2706;p12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707" name="Google Shape;2707;p12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708" name="Google Shape;2708;p12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12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10" name="Google Shape;2710;p12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1" name="Google Shape;2711;p12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2" name="Google Shape;2712;p12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3" name="Google Shape;2713;p12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4" name="Google Shape;2714;p12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5" name="Google Shape;2715;p12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16" name="Google Shape;2716;p12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Google Shape;2717;p12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2718" name="Google Shape;2718;p12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Google Shape;2719;p12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2720" name="Google Shape;2720;p12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721" name="Google Shape;2721;p12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2" name="Google Shape;2722;p12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3" name="Google Shape;2723;p12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4" name="Google Shape;2724;p12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5" name="Google Shape;2725;p12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6" name="Google Shape;2726;p12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7" name="Google Shape;2727;p12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8" name="Google Shape;2728;p12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9" name="Google Shape;2729;p12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0" name="Google Shape;2730;p12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1" name="Google Shape;2731;p12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2" name="Google Shape;2732;p12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3" name="Google Shape;2733;p12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4" name="Google Shape;2734;p12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5" name="Google Shape;2735;p12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6" name="Google Shape;2736;p12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7" name="Google Shape;2737;p12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8" name="Google Shape;2738;p12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9" name="Google Shape;2739;p12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0" name="Google Shape;2740;p12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1" name="Google Shape;2741;p12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2" name="Google Shape;2742;p12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12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4" name="Google Shape;2744;p12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745" name="Google Shape;2745;p1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46" name="Google Shape;2746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47" name="Google Shape;2747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48" name="Google Shape;2748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9" name="Google Shape;2749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0" name="Google Shape;2750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1" name="Google Shape;2751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52" name="Google Shape;2752;p12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753" name="Google Shape;2753;p1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54" name="Google Shape;2754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55" name="Google Shape;2755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56" name="Google Shape;2756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7" name="Google Shape;2757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8" name="Google Shape;2758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9" name="Google Shape;2759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60" name="Google Shape;2760;p12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761" name="Google Shape;2761;p1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62" name="Google Shape;2762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63" name="Google Shape;2763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64" name="Google Shape;2764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5" name="Google Shape;2765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6" name="Google Shape;2766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7" name="Google Shape;2767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68" name="Google Shape;2768;p12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769" name="Google Shape;2769;p1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70" name="Google Shape;2770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71" name="Google Shape;2771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72" name="Google Shape;2772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6" name="Google Shape;2776;p12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777" name="Google Shape;2777;p1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78" name="Google Shape;2778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79" name="Google Shape;2779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0" name="Google Shape;2780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4" name="Google Shape;2784;p12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785" name="Google Shape;2785;p1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86" name="Google Shape;2786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87" name="Google Shape;2787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8" name="Google Shape;2788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92" name="Google Shape;2792;p12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793" name="Google Shape;2793;p1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94" name="Google Shape;2794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95" name="Google Shape;2795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96" name="Google Shape;2796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0" name="Google Shape;2800;p12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801" name="Google Shape;2801;p1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802" name="Google Shape;2802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03" name="Google Shape;2803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04" name="Google Shape;2804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8" name="Google Shape;2808;p12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809" name="Google Shape;2809;p1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810" name="Google Shape;2810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11" name="Google Shape;2811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12" name="Google Shape;2812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2816" name="Google Shape;28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817" name="Google Shape;281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818" name="Google Shape;2818;p12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819" name="Google Shape;281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12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1" name="Google Shape;2821;p12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Google Shape;2822;p12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Google Shape;2823;p12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Google Shape;2824;p12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Google Shape;2825;p12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6" name="Google Shape;2826;p12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827" name="Google Shape;2827;p12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12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12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0" name="Google Shape;2830;p12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12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12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3" name="Google Shape;2833;p12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4" name="Google Shape;2834;p12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5" name="Google Shape;2835;p12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6" name="Google Shape;2836;p12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7" name="Google Shape;2837;p12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8" name="Google Shape;2838;p12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2839" name="Google Shape;283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2840" name="Google Shape;284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841" name="Google Shape;284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12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843" name="Google Shape;2843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2844;p12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5" name="Google Shape;2845;p12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6" name="Google Shape;2846;p12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7" name="Google Shape;2847;p12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8" name="Google Shape;2848;p12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9" name="Google Shape;2849;p12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0" name="Google Shape;2850;p12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851" name="Google Shape;2851;p12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12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12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12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12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12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7" name="Google Shape;2857;p12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8" name="Google Shape;2858;p12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9" name="Google Shape;2859;p12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0" name="Google Shape;2860;p12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1" name="Google Shape;2861;p12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2" name="Google Shape;2862;p12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2863" name="Google Shape;2863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12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2865" name="Google Shape;2865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6" name="Google Shape;2866;p12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867" name="Google Shape;2867;p1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1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1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1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2" name="Google Shape;2872;p1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873" name="Google Shape;2873;p1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1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75" name="Google Shape;2875;p1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6" name="Google Shape;2876;p1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877" name="Google Shape;2877;p1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1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79" name="Google Shape;2879;p1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1" name="Google Shape;2881;p1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882" name="Google Shape;2882;p1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1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4" name="Google Shape;2884;p1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85" name="Google Shape;2885;p1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886" name="Google Shape;2886;p1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1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8" name="Google Shape;2888;p1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1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1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1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1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9" name="Google Shape;2899;p12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2900" name="Google Shape;2900;p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1" name="Google Shape;2901;p1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902" name="Google Shape;2902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03" name="Google Shape;2903;p12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904" name="Google Shape;2904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Google Shape;2905;p12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6" name="Google Shape;2906;p12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7" name="Google Shape;2907;p12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8" name="Google Shape;2908;p12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9" name="Google Shape;2909;p12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0" name="Google Shape;2910;p12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1" name="Google Shape;2911;p12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912" name="Google Shape;2912;p12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12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12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12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12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12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8" name="Google Shape;2918;p12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9" name="Google Shape;2919;p12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0" name="Google Shape;2920;p12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1" name="Google Shape;2921;p12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Google Shape;2922;p12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Google Shape;2923;p12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4" name="Google Shape;2924;p12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2925" name="Google Shape;2925;p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6" name="Google Shape;2926;p1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7" name="Google Shape;2927;p12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2928" name="Google Shape;2928;p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9" name="Google Shape;2929;p1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930" name="Google Shape;2930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31" name="Google Shape;2931;p12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932" name="Google Shape;2932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933" name="Google Shape;2933;p12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4" name="Google Shape;2934;p12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5" name="Google Shape;2935;p12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6" name="Google Shape;2936;p12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7" name="Google Shape;2937;p12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8" name="Google Shape;2938;p12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9" name="Google Shape;2939;p12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940" name="Google Shape;2940;p12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12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12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12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12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12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6" name="Google Shape;2946;p12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7" name="Google Shape;2947;p12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8" name="Google Shape;2948;p12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9" name="Google Shape;2949;p12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0" name="Google Shape;2950;p12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1" name="Google Shape;2951;p12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2" name="Google Shape;2952;p12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953" name="Google Shape;2953;p1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1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1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1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58" name="Google Shape;2958;p1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959" name="Google Shape;2959;p1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1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61" name="Google Shape;2961;p1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2" name="Google Shape;2962;p1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963" name="Google Shape;2963;p1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1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65" name="Google Shape;2965;p1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1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7" name="Google Shape;2967;p1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968" name="Google Shape;2968;p1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1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0" name="Google Shape;2970;p1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71" name="Google Shape;2971;p1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972" name="Google Shape;2972;p1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1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4" name="Google Shape;2974;p1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1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1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1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1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1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1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1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1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1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5" name="Google Shape;2985;p12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2986" name="Google Shape;2986;p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7" name="Google Shape;2987;p1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8" name="Google Shape;2988;p12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2989" name="Google Shape;2989;p12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2990" name="Google Shape;2990;p1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91" name="Google Shape;2991;p12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992" name="Google Shape;2992;p12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2993" name="Google Shape;2993;p12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4" name="Google Shape;2994;p12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5" name="Google Shape;2995;p12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6" name="Google Shape;2996;p12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7" name="Google Shape;2997;p12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8" name="Google Shape;2998;p12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9" name="Google Shape;2999;p12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0" name="Google Shape;3000;p12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1" name="Google Shape;3001;p12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2" name="Google Shape;3002;p12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3" name="Google Shape;3003;p12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4" name="Google Shape;3004;p12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5" name="Google Shape;3005;p12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6" name="Google Shape;3006;p12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7" name="Google Shape;3007;p12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08" name="Google Shape;3008;p12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009" name="Google Shape;3009;p12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010" name="Google Shape;3010;p1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011" name="Google Shape;3011;p1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12" name="Google Shape;3012;p1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3" name="Google Shape;3013;p1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4" name="Google Shape;3014;p1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5" name="Google Shape;3015;p12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3016" name="Google Shape;3016;p1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017" name="Google Shape;3017;p1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018" name="Google Shape;3018;p1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019" name="Google Shape;3019;p1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20" name="Google Shape;3020;p12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3021" name="Google Shape;3021;p12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022" name="Google Shape;3022;p12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023" name="Google Shape;3023;p12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4" name="Google Shape;3024;p12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025" name="Google Shape;3025;p12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26" name="Google Shape;3026;p12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027" name="Google Shape;3027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28" name="Google Shape;3028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29" name="Google Shape;3029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30" name="Google Shape;3030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1" name="Google Shape;3031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2" name="Google Shape;3032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3" name="Google Shape;3033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034" name="Google Shape;3034;p12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035" name="Google Shape;3035;p12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036" name="Google Shape;3036;p12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037" name="Google Shape;3037;p12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038" name="Google Shape;3038;p12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039" name="Google Shape;3039;p1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040" name="Google Shape;3040;p1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41" name="Google Shape;3041;p1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2" name="Google Shape;3042;p1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3" name="Google Shape;3043;p1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4" name="Google Shape;3044;p12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045" name="Google Shape;3045;p12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046" name="Google Shape;3046;p12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047" name="Google Shape;3047;p12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048" name="Google Shape;3048;p12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049" name="Google Shape;3049;p12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050" name="Google Shape;3050;p12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051" name="Google Shape;3051;p12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3052" name="Google Shape;3052;p12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3" name="Google Shape;3053;p12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4" name="Google Shape;3054;p12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055" name="Google Shape;3055;p12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3056" name="Google Shape;3056;p12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7" name="Google Shape;3057;p12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8" name="Google Shape;3058;p12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9" name="Google Shape;3059;p12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0" name="Google Shape;3060;p12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1" name="Google Shape;3061;p12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2" name="Google Shape;3062;p12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3" name="Google Shape;3063;p12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4" name="Google Shape;3064;p12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065" name="Google Shape;3065;p12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3066" name="Google Shape;3066;p1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67" name="Google Shape;3067;p12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068" name="Google Shape;3068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69" name="Google Shape;3069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70" name="Google Shape;3070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71" name="Google Shape;3071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2" name="Google Shape;3072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3" name="Google Shape;3073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4" name="Google Shape;3074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75" name="Google Shape;3075;p12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076" name="Google Shape;3076;p12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7" name="Google Shape;3077;p12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078" name="Google Shape;3078;p12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079" name="Google Shape;3079;p12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0" name="Google Shape;3080;p12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1" name="Google Shape;3081;p12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2" name="Google Shape;3082;p12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83" name="Google Shape;3083;p12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084" name="Google Shape;3084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85" name="Google Shape;3085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86" name="Google Shape;3086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87" name="Google Shape;3087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8" name="Google Shape;3088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9" name="Google Shape;3089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0" name="Google Shape;3090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91" name="Google Shape;3091;p12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092" name="Google Shape;3092;p12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3" name="Google Shape;3093;p12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094" name="Google Shape;3094;p12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095" name="Google Shape;3095;p12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6" name="Google Shape;3096;p12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7" name="Google Shape;3097;p12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8" name="Google Shape;3098;p12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99" name="Google Shape;3099;p12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100" name="Google Shape;3100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101" name="Google Shape;3101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102" name="Google Shape;3102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03" name="Google Shape;3103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4" name="Google Shape;3104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5" name="Google Shape;3105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6" name="Google Shape;3106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107" name="Google Shape;3107;p12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108" name="Google Shape;3108;p12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109" name="Google Shape;3109;p12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110" name="Google Shape;3110;p12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111" name="Google Shape;3111;p12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112" name="Google Shape;3112;p12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113" name="Google Shape;3113;p12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114" name="Google Shape;3114;p12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115" name="Google Shape;3115;p12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116" name="Google Shape;3116;p12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117" name="Google Shape;3117;p12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118" name="Google Shape;3118;p1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119" name="Google Shape;3119;p1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120" name="Google Shape;3120;p1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1" name="Google Shape;3121;p1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2" name="Google Shape;3122;p1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3" name="Google Shape;3123;p12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124" name="Google Shape;3124;p12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3125" name="Google Shape;3125;p12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6" name="Google Shape;3126;p12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7" name="Google Shape;3127;p12"/>
          <p:cNvSpPr/>
          <p:nvPr/>
        </p:nvSpPr>
        <p:spPr>
          <a:xfrm>
            <a:off x="807652" y="1884278"/>
            <a:ext cx="5787853" cy="2921876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8" name="Google Shape;3128;p12"/>
          <p:cNvSpPr/>
          <p:nvPr/>
        </p:nvSpPr>
        <p:spPr>
          <a:xfrm>
            <a:off x="7157545" y="1523999"/>
            <a:ext cx="4550979" cy="4897821"/>
          </a:xfrm>
          <a:custGeom>
            <a:rect b="b" l="l" r="r" t="t"/>
            <a:pathLst>
              <a:path extrusionOk="0" h="4897821" w="4550979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9" name="Google Shape;3129;p1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13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13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 and physical media</a:t>
            </a:r>
            <a:endParaRPr b="0" sz="4800"/>
          </a:p>
        </p:txBody>
      </p:sp>
      <p:sp>
        <p:nvSpPr>
          <p:cNvPr id="3137" name="Google Shape;3137;p13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8" name="Google Shape;3138;p13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9" name="Google Shape;3139;p13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p13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1" name="Google Shape;3141;p13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3142" name="Google Shape;3142;p13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3143" name="Google Shape;3143;p13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3144" name="Google Shape;3144;p13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5" name="Google Shape;3145;p13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146" name="Google Shape;3146;p13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13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8" name="Google Shape;3148;p13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9" name="Google Shape;3149;p13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0" name="Google Shape;3150;p13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1" name="Google Shape;3151;p13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2" name="Google Shape;3152;p13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3" name="Google Shape;3153;p13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54" name="Google Shape;3154;p13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55" name="Google Shape;3155;p13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13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57" name="Google Shape;3157;p13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8" name="Google Shape;3158;p13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9" name="Google Shape;3159;p13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0" name="Google Shape;3160;p13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1" name="Google Shape;3161;p13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2" name="Google Shape;3162;p13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63" name="Google Shape;3163;p13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4" name="Google Shape;3164;p13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3165" name="Google Shape;3165;p13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6" name="Google Shape;3166;p13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3167" name="Google Shape;3167;p13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3168" name="Google Shape;3168;p13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9" name="Google Shape;3169;p13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0" name="Google Shape;3170;p13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1" name="Google Shape;3171;p13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2" name="Google Shape;3172;p13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3" name="Google Shape;3173;p13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4" name="Google Shape;3174;p13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5" name="Google Shape;3175;p13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6" name="Google Shape;3176;p13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7" name="Google Shape;3177;p13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8" name="Google Shape;3178;p13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9" name="Google Shape;3179;p13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0" name="Google Shape;3180;p13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1" name="Google Shape;3181;p13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2" name="Google Shape;3182;p13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3" name="Google Shape;3183;p13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4" name="Google Shape;3184;p13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5" name="Google Shape;3185;p13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6" name="Google Shape;3186;p13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7" name="Google Shape;3187;p13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8" name="Google Shape;3188;p13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9" name="Google Shape;3189;p13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0" name="Google Shape;3190;p13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1" name="Google Shape;3191;p13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3192" name="Google Shape;3192;p1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193" name="Google Shape;3193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194" name="Google Shape;3194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195" name="Google Shape;3195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99" name="Google Shape;3199;p13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3200" name="Google Shape;3200;p1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01" name="Google Shape;3201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02" name="Google Shape;3202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03" name="Google Shape;3203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07" name="Google Shape;3207;p13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3208" name="Google Shape;3208;p1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09" name="Google Shape;3209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10" name="Google Shape;3210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11" name="Google Shape;3211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5" name="Google Shape;3215;p13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3216" name="Google Shape;3216;p1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17" name="Google Shape;3217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18" name="Google Shape;3218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19" name="Google Shape;3219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23" name="Google Shape;3223;p13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3224" name="Google Shape;3224;p1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25" name="Google Shape;3225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26" name="Google Shape;3226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27" name="Google Shape;3227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31" name="Google Shape;3231;p13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3232" name="Google Shape;3232;p1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33" name="Google Shape;3233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34" name="Google Shape;3234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35" name="Google Shape;3235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39" name="Google Shape;3239;p13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3240" name="Google Shape;3240;p1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41" name="Google Shape;3241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42" name="Google Shape;3242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3" name="Google Shape;3243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47" name="Google Shape;3247;p13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3248" name="Google Shape;3248;p1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49" name="Google Shape;3249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50" name="Google Shape;3250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1" name="Google Shape;3251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5" name="Google Shape;3255;p13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3256" name="Google Shape;3256;p1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57" name="Google Shape;3257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58" name="Google Shape;3258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9" name="Google Shape;3259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3263" name="Google Shape;32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3264" name="Google Shape;32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65" name="Google Shape;3265;p13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266" name="Google Shape;326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3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8" name="Google Shape;3268;p13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9" name="Google Shape;3269;p13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0" name="Google Shape;3270;p13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1" name="Google Shape;3271;p13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2" name="Google Shape;3272;p13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3" name="Google Shape;3273;p13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3274" name="Google Shape;3274;p13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5" name="Google Shape;3275;p13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6" name="Google Shape;3276;p13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7" name="Google Shape;3277;p13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8" name="Google Shape;3278;p13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13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0" name="Google Shape;3280;p13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1" name="Google Shape;3281;p13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2" name="Google Shape;3282;p13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3" name="Google Shape;3283;p13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4" name="Google Shape;3284;p13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5" name="Google Shape;3285;p13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3286" name="Google Shape;328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3287" name="Google Shape;328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3288" name="Google Shape;328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3289" name="Google Shape;3289;p13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290" name="Google Shape;329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1" name="Google Shape;3291;p13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2" name="Google Shape;3292;p13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Google Shape;3293;p13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4" name="Google Shape;3294;p13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5" name="Google Shape;3295;p13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Google Shape;3296;p13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7" name="Google Shape;3297;p13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3298" name="Google Shape;3298;p13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13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0" name="Google Shape;3300;p13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1" name="Google Shape;3301;p13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13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13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4" name="Google Shape;3304;p13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5" name="Google Shape;3305;p13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6" name="Google Shape;3306;p13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7" name="Google Shape;3307;p13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8" name="Google Shape;3308;p13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9" name="Google Shape;3309;p13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3310" name="Google Shape;33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13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3312" name="Google Shape;3312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3" name="Google Shape;3313;p13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3314" name="Google Shape;3314;p1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13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1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7" name="Google Shape;3317;p1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13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9" name="Google Shape;3319;p13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320" name="Google Shape;3320;p13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13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2" name="Google Shape;3322;p13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3" name="Google Shape;3323;p13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324" name="Google Shape;3324;p13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13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6" name="Google Shape;3326;p13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13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8" name="Google Shape;3328;p13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329" name="Google Shape;3329;p13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13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1" name="Google Shape;3331;p1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2" name="Google Shape;3332;p13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333" name="Google Shape;3333;p13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13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5" name="Google Shape;3335;p13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1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1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13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13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13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6" name="Google Shape;3346;p13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3347" name="Google Shape;3347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8" name="Google Shape;3348;p13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3349" name="Google Shape;3349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3350" name="Google Shape;3350;p13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351" name="Google Shape;3351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3352" name="Google Shape;3352;p13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3" name="Google Shape;3353;p13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4" name="Google Shape;3354;p13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5" name="Google Shape;3355;p13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6" name="Google Shape;3356;p13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7" name="Google Shape;3357;p13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8" name="Google Shape;3358;p13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3359" name="Google Shape;3359;p13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5" name="Google Shape;3365;p13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6" name="Google Shape;3366;p13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p13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8" name="Google Shape;3368;p13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9" name="Google Shape;3369;p13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0" name="Google Shape;3370;p13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1" name="Google Shape;3371;p13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3372" name="Google Shape;3372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3" name="Google Shape;3373;p13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4" name="Google Shape;3374;p13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3375" name="Google Shape;3375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6" name="Google Shape;3376;p13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3377" name="Google Shape;3377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13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379" name="Google Shape;3379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80" name="Google Shape;3380;p13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1" name="Google Shape;3381;p13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2" name="Google Shape;3382;p13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3" name="Google Shape;3383;p13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4" name="Google Shape;3384;p13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5" name="Google Shape;3385;p13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6" name="Google Shape;3386;p13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3387" name="Google Shape;3387;p13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8" name="Google Shape;3388;p13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3" name="Google Shape;3393;p13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4" name="Google Shape;3394;p13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5" name="Google Shape;3395;p13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6" name="Google Shape;3396;p13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p13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8" name="Google Shape;3398;p13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9" name="Google Shape;3399;p13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3400" name="Google Shape;3400;p1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13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5" name="Google Shape;3405;p13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406" name="Google Shape;3406;p13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7" name="Google Shape;3407;p13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08" name="Google Shape;3408;p13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9" name="Google Shape;3409;p13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410" name="Google Shape;3410;p13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13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2" name="Google Shape;3412;p13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13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4" name="Google Shape;3414;p13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415" name="Google Shape;3415;p13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13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7" name="Google Shape;3417;p1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8" name="Google Shape;3418;p13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419" name="Google Shape;3419;p13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13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1" name="Google Shape;3421;p13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2" name="Google Shape;3432;p13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3433" name="Google Shape;3433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4" name="Google Shape;3434;p13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5" name="Google Shape;3435;p13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6" name="Google Shape;3436;p13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3437" name="Google Shape;3437;p13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3438" name="Google Shape;3438;p1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39" name="Google Shape;3439;p13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440" name="Google Shape;3440;p13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3441" name="Google Shape;3441;p13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2" name="Google Shape;3442;p13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3" name="Google Shape;3443;p13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4" name="Google Shape;3444;p13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5" name="Google Shape;3445;p13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6" name="Google Shape;3446;p13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7" name="Google Shape;3447;p13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8" name="Google Shape;3448;p13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9" name="Google Shape;3449;p13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0" name="Google Shape;3450;p13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1" name="Google Shape;3451;p13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2" name="Google Shape;3452;p13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3" name="Google Shape;3453;p13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4" name="Google Shape;3454;p13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5" name="Google Shape;3455;p13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56" name="Google Shape;3456;p13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457" name="Google Shape;3457;p1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458" name="Google Shape;3458;p1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459" name="Google Shape;3459;p1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460" name="Google Shape;3460;p1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1" name="Google Shape;3461;p1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2" name="Google Shape;3462;p1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3" name="Google Shape;3463;p1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3464" name="Google Shape;3464;p1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465" name="Google Shape;3465;p1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466" name="Google Shape;3466;p1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467" name="Google Shape;3467;p1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68" name="Google Shape;3468;p13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3469" name="Google Shape;3469;p1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70" name="Google Shape;3470;p13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471" name="Google Shape;3471;p13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72" name="Google Shape;3472;p13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473" name="Google Shape;3473;p13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474" name="Google Shape;3474;p13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475" name="Google Shape;3475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476" name="Google Shape;3476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477" name="Google Shape;3477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478" name="Google Shape;3478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9" name="Google Shape;3479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0" name="Google Shape;3480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1" name="Google Shape;3481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482" name="Google Shape;3482;p13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483" name="Google Shape;3483;p13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484" name="Google Shape;3484;p13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485" name="Google Shape;3485;p13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486" name="Google Shape;3486;p1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487" name="Google Shape;3487;p1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488" name="Google Shape;3488;p1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489" name="Google Shape;3489;p1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0" name="Google Shape;3490;p1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1" name="Google Shape;3491;p1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2" name="Google Shape;3492;p1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493" name="Google Shape;3493;p13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494" name="Google Shape;3494;p1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495" name="Google Shape;3495;p1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496" name="Google Shape;3496;p13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497" name="Google Shape;3497;p13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498" name="Google Shape;3498;p13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499" name="Google Shape;3499;p13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3500" name="Google Shape;3500;p13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1" name="Google Shape;3501;p13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2" name="Google Shape;3502;p13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503" name="Google Shape;3503;p13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3504" name="Google Shape;3504;p13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5" name="Google Shape;3505;p13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6" name="Google Shape;3506;p13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7" name="Google Shape;3507;p13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8" name="Google Shape;3508;p13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9" name="Google Shape;3509;p13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0" name="Google Shape;3510;p13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1" name="Google Shape;3511;p13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2" name="Google Shape;3512;p13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513" name="Google Shape;3513;p13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3514" name="Google Shape;3514;p13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515" name="Google Shape;3515;p13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16" name="Google Shape;3516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17" name="Google Shape;3517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18" name="Google Shape;3518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19" name="Google Shape;3519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0" name="Google Shape;3520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1" name="Google Shape;3521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2" name="Google Shape;3522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23" name="Google Shape;3523;p13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24" name="Google Shape;3524;p13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5" name="Google Shape;3525;p13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26" name="Google Shape;3526;p13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27" name="Google Shape;3527;p13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8" name="Google Shape;3528;p13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9" name="Google Shape;3529;p13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0" name="Google Shape;3530;p13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31" name="Google Shape;3531;p13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32" name="Google Shape;3532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33" name="Google Shape;3533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34" name="Google Shape;3534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35" name="Google Shape;3535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6" name="Google Shape;3536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7" name="Google Shape;3537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8" name="Google Shape;3538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39" name="Google Shape;3539;p13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40" name="Google Shape;3540;p13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1" name="Google Shape;3541;p13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42" name="Google Shape;3542;p13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43" name="Google Shape;3543;p13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4" name="Google Shape;3544;p13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5" name="Google Shape;3545;p13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6" name="Google Shape;3546;p13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47" name="Google Shape;3547;p13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48" name="Google Shape;3548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49" name="Google Shape;3549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50" name="Google Shape;3550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51" name="Google Shape;3551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2" name="Google Shape;3552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3" name="Google Shape;3553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4" name="Google Shape;3554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555" name="Google Shape;3555;p13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556" name="Google Shape;3556;p13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557" name="Google Shape;3557;p13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558" name="Google Shape;3558;p13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559" name="Google Shape;3559;p1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560" name="Google Shape;3560;p1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561" name="Google Shape;3561;p13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62" name="Google Shape;3562;p13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63" name="Google Shape;3563;p13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564" name="Google Shape;3564;p13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565" name="Google Shape;3565;p1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566" name="Google Shape;3566;p1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567" name="Google Shape;3567;p1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568" name="Google Shape;3568;p1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9" name="Google Shape;3569;p1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0" name="Google Shape;3570;p1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1" name="Google Shape;3571;p1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572" name="Google Shape;3572;p13"/>
          <p:cNvGrpSpPr/>
          <p:nvPr/>
        </p:nvGrpSpPr>
        <p:grpSpPr>
          <a:xfrm>
            <a:off x="7380480" y="1798646"/>
            <a:ext cx="4322981" cy="3949460"/>
            <a:chOff x="11448552" y="1676017"/>
            <a:chExt cx="4322981" cy="3949460"/>
          </a:xfrm>
        </p:grpSpPr>
        <p:sp>
          <p:nvSpPr>
            <p:cNvPr id="3573" name="Google Shape;3573;p13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4" name="Google Shape;3574;p13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13837523" y="5040395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0" name="Google Shape;3580;p13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14958491" y="4026029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8" name="Google Shape;3588;p13"/>
          <p:cNvSpPr txBox="1"/>
          <p:nvPr>
            <p:ph idx="1" type="body"/>
          </p:nvPr>
        </p:nvSpPr>
        <p:spPr>
          <a:xfrm>
            <a:off x="839285" y="1424002"/>
            <a:ext cx="5823897" cy="26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rgbClr val="CC0000"/>
                </a:solidFill>
              </a:rPr>
              <a:t>Q: How to connect end systems to edge router?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residential access nets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institutional access networks (school, company)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mobile access networks (WiFi, 4G/5G)</a:t>
            </a:r>
            <a:endParaRPr sz="2400">
              <a:solidFill>
                <a:srgbClr val="FF0000"/>
              </a:solidFill>
            </a:endParaRPr>
          </a:p>
          <a:p>
            <a:pPr indent="0" lvl="0" marL="174625" rtl="0" algn="l">
              <a:lnSpc>
                <a:spcPct val="90000"/>
              </a:lnSpc>
              <a:spcBef>
                <a:spcPts val="172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89" name="Google Shape;3589;p1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14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networks: cable-based access</a:t>
            </a:r>
            <a:endParaRPr b="0" sz="4800"/>
          </a:p>
        </p:txBody>
      </p:sp>
      <p:sp>
        <p:nvSpPr>
          <p:cNvPr id="3596" name="Google Shape;3596;p14"/>
          <p:cNvSpPr/>
          <p:nvPr/>
        </p:nvSpPr>
        <p:spPr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7" name="Google Shape;3597;p14"/>
          <p:cNvCxnSpPr/>
          <p:nvPr/>
        </p:nvCxnSpPr>
        <p:spPr>
          <a:xfrm flipH="1" rot="10800000">
            <a:off x="2398767" y="2237361"/>
            <a:ext cx="3651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8" name="Google Shape;3598;p14"/>
          <p:cNvSpPr txBox="1"/>
          <p:nvPr/>
        </p:nvSpPr>
        <p:spPr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3599" name="Google Shape;3599;p14"/>
          <p:cNvSpPr txBox="1"/>
          <p:nvPr/>
        </p:nvSpPr>
        <p:spPr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3600" name="Google Shape;3600;p14"/>
          <p:cNvGrpSpPr/>
          <p:nvPr/>
        </p:nvGrpSpPr>
        <p:grpSpPr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3601" name="Google Shape;3601;p14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4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4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4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4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4"/>
            <p:cNvSpPr/>
            <p:nvPr/>
          </p:nvSpPr>
          <p:spPr>
            <a:xfrm flipH="1" rot="10800000">
              <a:off x="322" y="890"/>
              <a:ext cx="859" cy="1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7" name="Google Shape;3607;p14"/>
          <p:cNvSpPr/>
          <p:nvPr/>
        </p:nvSpPr>
        <p:spPr>
          <a:xfrm>
            <a:off x="1859017" y="1275336"/>
            <a:ext cx="2268538" cy="468312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p14"/>
          <p:cNvSpPr/>
          <p:nvPr/>
        </p:nvSpPr>
        <p:spPr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9" name="Google Shape;3609;p14"/>
          <p:cNvSpPr/>
          <p:nvPr/>
        </p:nvSpPr>
        <p:spPr>
          <a:xfrm>
            <a:off x="3084567" y="1730948"/>
            <a:ext cx="479425" cy="434975"/>
          </a:xfrm>
          <a:custGeom>
            <a:rect b="b" l="l" r="r" t="t"/>
            <a:pathLst>
              <a:path extrusionOk="0" h="274" w="381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0" name="Google Shape;3610;p14"/>
          <p:cNvCxnSpPr/>
          <p:nvPr/>
        </p:nvCxnSpPr>
        <p:spPr>
          <a:xfrm rot="10800000">
            <a:off x="3383017" y="2237361"/>
            <a:ext cx="2397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v" id="3611" name="Google Shape;36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2" name="Google Shape;3612;p14"/>
          <p:cNvGrpSpPr/>
          <p:nvPr/>
        </p:nvGrpSpPr>
        <p:grpSpPr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3613" name="Google Shape;3613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14" name="Google Shape;3614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15" name="Google Shape;3615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16" name="Google Shape;3616;p14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17" name="Google Shape;3617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18" name="Google Shape;3618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9" name="Google Shape;3619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0" name="Google Shape;3620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1" name="Google Shape;3621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2" name="Google Shape;3622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3" name="Google Shape;3623;p14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24" name="Google Shape;3624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25" name="Google Shape;3625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6" name="Google Shape;3626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27" name="Google Shape;3627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28" name="Google Shape;3628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29" name="Google Shape;3629;p14"/>
          <p:cNvGrpSpPr/>
          <p:nvPr/>
        </p:nvGrpSpPr>
        <p:grpSpPr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3630" name="Google Shape;3630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31" name="Google Shape;3631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32" name="Google Shape;3632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33" name="Google Shape;3633;p14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34" name="Google Shape;3634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35" name="Google Shape;3635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6" name="Google Shape;3636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7" name="Google Shape;3637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8" name="Google Shape;3638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9" name="Google Shape;3639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0" name="Google Shape;3640;p14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41" name="Google Shape;3641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2" name="Google Shape;3642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3" name="Google Shape;3643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44" name="Google Shape;3644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45" name="Google Shape;3645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46" name="Google Shape;3646;p14"/>
          <p:cNvGrpSpPr/>
          <p:nvPr/>
        </p:nvGrpSpPr>
        <p:grpSpPr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3647" name="Google Shape;3647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8" name="Google Shape;3648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49" name="Google Shape;3649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50" name="Google Shape;3650;p14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51" name="Google Shape;3651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52" name="Google Shape;3652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3" name="Google Shape;3653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4" name="Google Shape;3654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5" name="Google Shape;3655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6" name="Google Shape;3656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7" name="Google Shape;3657;p14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58" name="Google Shape;3658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59" name="Google Shape;3659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61" name="Google Shape;3661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62" name="Google Shape;3662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63" name="Google Shape;3663;p14"/>
          <p:cNvGrpSpPr/>
          <p:nvPr/>
        </p:nvGrpSpPr>
        <p:grpSpPr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3664" name="Google Shape;3664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65" name="Google Shape;3665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66" name="Google Shape;3666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67" name="Google Shape;3667;p14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68" name="Google Shape;3668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69" name="Google Shape;3669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0" name="Google Shape;3670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1" name="Google Shape;3671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2" name="Google Shape;3672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3" name="Google Shape;3673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4" name="Google Shape;3674;p14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75" name="Google Shape;3675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76" name="Google Shape;3676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78" name="Google Shape;3678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79" name="Google Shape;3679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680" name="Google Shape;3680;p14"/>
          <p:cNvCxnSpPr/>
          <p:nvPr/>
        </p:nvCxnSpPr>
        <p:spPr>
          <a:xfrm>
            <a:off x="3657655" y="2248473"/>
            <a:ext cx="369093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81" name="Google Shape;3681;p14"/>
          <p:cNvGrpSpPr/>
          <p:nvPr/>
        </p:nvGrpSpPr>
        <p:grpSpPr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3682" name="Google Shape;3682;p14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3" name="Google Shape;3683;p14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84" name="Google Shape;3684;p14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85" name="Google Shape;3685;p14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86" name="Google Shape;3686;p14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87" name="Google Shape;3687;p14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8" name="Google Shape;3688;p14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9" name="Google Shape;3689;p14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0" name="Google Shape;3690;p14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1" name="Google Shape;3691;p14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2" name="Google Shape;3692;p14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93" name="Google Shape;3693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94" name="Google Shape;3694;p14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14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96" name="Google Shape;3696;p14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97" name="Google Shape;3697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98" name="Google Shape;3698;p14"/>
          <p:cNvSpPr txBox="1"/>
          <p:nvPr/>
        </p:nvSpPr>
        <p:spPr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cxnSp>
        <p:nvCxnSpPr>
          <p:cNvPr id="3699" name="Google Shape;3699;p14"/>
          <p:cNvCxnSpPr/>
          <p:nvPr/>
        </p:nvCxnSpPr>
        <p:spPr>
          <a:xfrm flipH="1">
            <a:off x="4751442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0" name="Google Shape;3700;p14"/>
          <p:cNvCxnSpPr/>
          <p:nvPr/>
        </p:nvCxnSpPr>
        <p:spPr>
          <a:xfrm flipH="1">
            <a:off x="565631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1" name="Google Shape;3701;p14"/>
          <p:cNvCxnSpPr/>
          <p:nvPr/>
        </p:nvCxnSpPr>
        <p:spPr>
          <a:xfrm flipH="1">
            <a:off x="679296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2" name="Google Shape;3702;p14"/>
          <p:cNvSpPr/>
          <p:nvPr/>
        </p:nvSpPr>
        <p:spPr>
          <a:xfrm>
            <a:off x="5742042" y="225482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3" name="Google Shape;3703;p14"/>
          <p:cNvSpPr/>
          <p:nvPr/>
        </p:nvSpPr>
        <p:spPr>
          <a:xfrm>
            <a:off x="4875267" y="224847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4" name="Google Shape;3704;p14"/>
          <p:cNvSpPr/>
          <p:nvPr/>
        </p:nvSpPr>
        <p:spPr>
          <a:xfrm>
            <a:off x="7086655" y="1823023"/>
            <a:ext cx="955675" cy="7000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5" name="Google Shape;3705;p14"/>
          <p:cNvSpPr txBox="1"/>
          <p:nvPr/>
        </p:nvSpPr>
        <p:spPr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 headend</a:t>
            </a:r>
            <a:endParaRPr/>
          </a:p>
        </p:txBody>
      </p:sp>
      <p:sp>
        <p:nvSpPr>
          <p:cNvPr id="3706" name="Google Shape;3706;p14"/>
          <p:cNvSpPr/>
          <p:nvPr/>
        </p:nvSpPr>
        <p:spPr>
          <a:xfrm>
            <a:off x="7343830" y="2005586"/>
            <a:ext cx="330200" cy="454025"/>
          </a:xfrm>
          <a:custGeom>
            <a:rect b="b" l="l" r="r" t="t"/>
            <a:pathLst>
              <a:path extrusionOk="0" h="412" w="318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DA9DB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7" name="Google Shape;3707;p14"/>
          <p:cNvSpPr/>
          <p:nvPr/>
        </p:nvSpPr>
        <p:spPr>
          <a:xfrm>
            <a:off x="7345417" y="1940498"/>
            <a:ext cx="366713" cy="406400"/>
          </a:xfrm>
          <a:custGeom>
            <a:rect b="b" l="l" r="r" t="t"/>
            <a:pathLst>
              <a:path extrusionOk="0" h="369" w="353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2F549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08" name="Google Shape;3708;p14"/>
          <p:cNvCxnSpPr/>
          <p:nvPr/>
        </p:nvCxnSpPr>
        <p:spPr>
          <a:xfrm flipH="1">
            <a:off x="7670855" y="2064323"/>
            <a:ext cx="34925" cy="682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9" name="Google Shape;3709;p14"/>
          <p:cNvCxnSpPr/>
          <p:nvPr/>
        </p:nvCxnSpPr>
        <p:spPr>
          <a:xfrm>
            <a:off x="7372405" y="2235773"/>
            <a:ext cx="2682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0" name="Google Shape;3710;p14"/>
          <p:cNvSpPr/>
          <p:nvPr/>
        </p:nvSpPr>
        <p:spPr>
          <a:xfrm>
            <a:off x="7366055" y="2059561"/>
            <a:ext cx="274637" cy="115887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1" name="Google Shape;3711;p14"/>
          <p:cNvSpPr/>
          <p:nvPr/>
        </p:nvSpPr>
        <p:spPr>
          <a:xfrm flipH="1" rot="10800000">
            <a:off x="7366055" y="2296098"/>
            <a:ext cx="274637" cy="114300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2" name="Google Shape;3712;p14"/>
          <p:cNvSpPr/>
          <p:nvPr/>
        </p:nvSpPr>
        <p:spPr>
          <a:xfrm>
            <a:off x="6946955" y="1559498"/>
            <a:ext cx="1206500" cy="26193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3" name="Google Shape;3713;p14"/>
          <p:cNvGrpSpPr/>
          <p:nvPr/>
        </p:nvGrpSpPr>
        <p:grpSpPr>
          <a:xfrm>
            <a:off x="4857805" y="3221611"/>
            <a:ext cx="2043112" cy="958850"/>
            <a:chOff x="2505" y="826"/>
            <a:chExt cx="1287" cy="604"/>
          </a:xfrm>
        </p:grpSpPr>
        <p:cxnSp>
          <p:nvCxnSpPr>
            <p:cNvPr id="3714" name="Google Shape;3714;p14"/>
            <p:cNvCxnSpPr/>
            <p:nvPr/>
          </p:nvCxnSpPr>
          <p:spPr>
            <a:xfrm flipH="1">
              <a:off x="2505" y="1115"/>
              <a:ext cx="128" cy="29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15" name="Google Shape;3715;p14"/>
            <p:cNvSpPr/>
            <p:nvPr/>
          </p:nvSpPr>
          <p:spPr>
            <a:xfrm>
              <a:off x="2548" y="826"/>
              <a:ext cx="562" cy="266"/>
            </a:xfrm>
            <a:custGeom>
              <a:rect b="b" l="l" r="r" t="t"/>
              <a:pathLst>
                <a:path extrusionOk="0" h="266" w="562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14"/>
            <p:cNvSpPr/>
            <p:nvPr/>
          </p:nvSpPr>
          <p:spPr>
            <a:xfrm>
              <a:off x="3523" y="830"/>
              <a:ext cx="269" cy="266"/>
            </a:xfrm>
            <a:custGeom>
              <a:rect b="b" l="l" r="r" t="t"/>
              <a:pathLst>
                <a:path extrusionOk="0" h="266" w="562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17" name="Google Shape;3717;p14"/>
            <p:cNvCxnSpPr/>
            <p:nvPr/>
          </p:nvCxnSpPr>
          <p:spPr>
            <a:xfrm flipH="1">
              <a:off x="3433" y="1137"/>
              <a:ext cx="128" cy="29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18" name="Google Shape;3718;p14"/>
          <p:cNvGrpSpPr/>
          <p:nvPr/>
        </p:nvGrpSpPr>
        <p:grpSpPr>
          <a:xfrm>
            <a:off x="4148192" y="3378773"/>
            <a:ext cx="3021013" cy="2114550"/>
            <a:chOff x="2606" y="951"/>
            <a:chExt cx="1903" cy="1332"/>
          </a:xfrm>
        </p:grpSpPr>
        <p:sp>
          <p:nvSpPr>
            <p:cNvPr id="3719" name="Google Shape;3719;p14"/>
            <p:cNvSpPr txBox="1"/>
            <p:nvPr/>
          </p:nvSpPr>
          <p:spPr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Channels</a:t>
              </a:r>
              <a:endParaRPr/>
            </a:p>
          </p:txBody>
        </p:sp>
        <p:cxnSp>
          <p:nvCxnSpPr>
            <p:cNvPr id="3720" name="Google Shape;3720;p14"/>
            <p:cNvCxnSpPr/>
            <p:nvPr/>
          </p:nvCxnSpPr>
          <p:spPr>
            <a:xfrm>
              <a:off x="2994" y="951"/>
              <a:ext cx="0" cy="97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1" name="Google Shape;3721;p14"/>
            <p:cNvCxnSpPr/>
            <p:nvPr/>
          </p:nvCxnSpPr>
          <p:spPr>
            <a:xfrm>
              <a:off x="2988" y="1935"/>
              <a:ext cx="1464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2" name="Google Shape;3722;p14"/>
            <p:cNvSpPr txBox="1"/>
            <p:nvPr/>
          </p:nvSpPr>
          <p:spPr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cxnSp>
          <p:nvCxnSpPr>
            <p:cNvPr id="3723" name="Google Shape;3723;p14"/>
            <p:cNvCxnSpPr/>
            <p:nvPr/>
          </p:nvCxnSpPr>
          <p:spPr>
            <a:xfrm>
              <a:off x="3150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4" name="Google Shape;3724;p14"/>
            <p:cNvSpPr txBox="1"/>
            <p:nvPr/>
          </p:nvSpPr>
          <p:spPr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25" name="Google Shape;3725;p14"/>
            <p:cNvSpPr txBox="1"/>
            <p:nvPr/>
          </p:nvSpPr>
          <p:spPr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26" name="Google Shape;3726;p14"/>
            <p:cNvSpPr txBox="1"/>
            <p:nvPr/>
          </p:nvSpPr>
          <p:spPr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27" name="Google Shape;3727;p14"/>
            <p:cNvSpPr txBox="1"/>
            <p:nvPr/>
          </p:nvSpPr>
          <p:spPr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28" name="Google Shape;3728;p14"/>
            <p:cNvSpPr txBox="1"/>
            <p:nvPr/>
          </p:nvSpPr>
          <p:spPr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29" name="Google Shape;3729;p14"/>
            <p:cNvSpPr txBox="1"/>
            <p:nvPr/>
          </p:nvSpPr>
          <p:spPr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730" name="Google Shape;3730;p14"/>
            <p:cNvSpPr txBox="1"/>
            <p:nvPr/>
          </p:nvSpPr>
          <p:spPr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731" name="Google Shape;3731;p14"/>
            <p:cNvSpPr txBox="1"/>
            <p:nvPr/>
          </p:nvSpPr>
          <p:spPr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3732" name="Google Shape;3732;p14"/>
            <p:cNvCxnSpPr/>
            <p:nvPr/>
          </p:nvCxnSpPr>
          <p:spPr>
            <a:xfrm>
              <a:off x="3334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3" name="Google Shape;3733;p14"/>
            <p:cNvCxnSpPr/>
            <p:nvPr/>
          </p:nvCxnSpPr>
          <p:spPr>
            <a:xfrm>
              <a:off x="3514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4" name="Google Shape;3734;p14"/>
            <p:cNvCxnSpPr/>
            <p:nvPr/>
          </p:nvCxnSpPr>
          <p:spPr>
            <a:xfrm>
              <a:off x="3698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5" name="Google Shape;3735;p14"/>
            <p:cNvCxnSpPr/>
            <p:nvPr/>
          </p:nvCxnSpPr>
          <p:spPr>
            <a:xfrm>
              <a:off x="3886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6" name="Google Shape;3736;p14"/>
            <p:cNvCxnSpPr/>
            <p:nvPr/>
          </p:nvCxnSpPr>
          <p:spPr>
            <a:xfrm>
              <a:off x="4062" y="1871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7" name="Google Shape;3737;p14"/>
            <p:cNvCxnSpPr/>
            <p:nvPr/>
          </p:nvCxnSpPr>
          <p:spPr>
            <a:xfrm>
              <a:off x="4218" y="1867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8" name="Google Shape;3738;p14"/>
            <p:cNvCxnSpPr/>
            <p:nvPr/>
          </p:nvCxnSpPr>
          <p:spPr>
            <a:xfrm>
              <a:off x="4362" y="1859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9" name="Google Shape;3739;p14"/>
            <p:cNvSpPr txBox="1"/>
            <p:nvPr/>
          </p:nvSpPr>
          <p:spPr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740" name="Google Shape;3740;p14"/>
            <p:cNvSpPr txBox="1"/>
            <p:nvPr/>
          </p:nvSpPr>
          <p:spPr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3741" name="Google Shape;3741;p14"/>
            <p:cNvSpPr txBox="1"/>
            <p:nvPr/>
          </p:nvSpPr>
          <p:spPr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3742" name="Google Shape;3742;p14"/>
            <p:cNvSpPr txBox="1"/>
            <p:nvPr/>
          </p:nvSpPr>
          <p:spPr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3743" name="Google Shape;3743;p14"/>
            <p:cNvSpPr txBox="1"/>
            <p:nvPr/>
          </p:nvSpPr>
          <p:spPr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3744" name="Google Shape;3744;p14"/>
            <p:cNvSpPr txBox="1"/>
            <p:nvPr/>
          </p:nvSpPr>
          <p:spPr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3745" name="Google Shape;3745;p14"/>
            <p:cNvSpPr txBox="1"/>
            <p:nvPr/>
          </p:nvSpPr>
          <p:spPr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3746" name="Google Shape;3746;p14"/>
            <p:cNvSpPr txBox="1"/>
            <p:nvPr/>
          </p:nvSpPr>
          <p:spPr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3747" name="Google Shape;3747;p14"/>
            <p:cNvSpPr txBox="1"/>
            <p:nvPr/>
          </p:nvSpPr>
          <p:spPr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3748" name="Google Shape;3748;p14"/>
            <p:cNvSpPr/>
            <p:nvPr/>
          </p:nvSpPr>
          <p:spPr>
            <a:xfrm>
              <a:off x="2606" y="969"/>
              <a:ext cx="375" cy="969"/>
            </a:xfrm>
            <a:custGeom>
              <a:rect b="b" l="l" r="r" t="t"/>
              <a:pathLst>
                <a:path extrusionOk="0" h="969" w="375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>
              <a:gsLst>
                <a:gs pos="0">
                  <a:srgbClr val="0000A8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9" name="Google Shape;3749;p14"/>
          <p:cNvGrpSpPr/>
          <p:nvPr/>
        </p:nvGrpSpPr>
        <p:grpSpPr>
          <a:xfrm flipH="1" rot="10800000">
            <a:off x="2457505" y="2273873"/>
            <a:ext cx="1689100" cy="2092326"/>
            <a:chOff x="1497" y="1352"/>
            <a:chExt cx="1064" cy="1318"/>
          </a:xfrm>
        </p:grpSpPr>
        <p:grpSp>
          <p:nvGrpSpPr>
            <p:cNvPr id="3750" name="Google Shape;3750;p14"/>
            <p:cNvGrpSpPr/>
            <p:nvPr/>
          </p:nvGrpSpPr>
          <p:grpSpPr>
            <a:xfrm>
              <a:off x="1497" y="1352"/>
              <a:ext cx="1064" cy="217"/>
              <a:chOff x="1600" y="1475"/>
              <a:chExt cx="1064" cy="217"/>
            </a:xfrm>
          </p:grpSpPr>
          <p:sp>
            <p:nvSpPr>
              <p:cNvPr id="3751" name="Google Shape;3751;p14"/>
              <p:cNvSpPr/>
              <p:nvPr/>
            </p:nvSpPr>
            <p:spPr>
              <a:xfrm rot="10800000">
                <a:off x="2358" y="1500"/>
                <a:ext cx="168" cy="174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52" name="Google Shape;3752;p14"/>
              <p:cNvSpPr/>
              <p:nvPr/>
            </p:nvSpPr>
            <p:spPr>
              <a:xfrm>
                <a:off x="1614" y="1494"/>
                <a:ext cx="896" cy="198"/>
              </a:xfrm>
              <a:custGeom>
                <a:rect b="b" l="l" r="r" t="t"/>
                <a:pathLst>
                  <a:path extrusionOk="0" h="198" w="896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50000">
                    <a:schemeClr val="lt1"/>
                  </a:gs>
                  <a:gs pos="100000">
                    <a:schemeClr val="dk1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14"/>
              <p:cNvSpPr txBox="1"/>
              <p:nvPr/>
            </p:nvSpPr>
            <p:spPr>
              <a:xfrm rot="10800000">
                <a:off x="1600" y="1475"/>
                <a:ext cx="896" cy="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54" name="Google Shape;3754;p14"/>
              <p:cNvSpPr/>
              <p:nvPr/>
            </p:nvSpPr>
            <p:spPr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14"/>
              <p:cNvSpPr txBox="1"/>
              <p:nvPr/>
            </p:nvSpPr>
            <p:spPr>
              <a:xfrm rot="10800000">
                <a:off x="2509" y="1525"/>
                <a:ext cx="44" cy="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756" name="Google Shape;3756;p14"/>
              <p:cNvCxnSpPr/>
              <p:nvPr/>
            </p:nvCxnSpPr>
            <p:spPr>
              <a:xfrm>
                <a:off x="2526" y="1584"/>
                <a:ext cx="138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757" name="Google Shape;3757;p14"/>
            <p:cNvSpPr/>
            <p:nvPr/>
          </p:nvSpPr>
          <p:spPr>
            <a:xfrm>
              <a:off x="1536" y="1563"/>
              <a:ext cx="1015" cy="1107"/>
            </a:xfrm>
            <a:custGeom>
              <a:rect b="b" l="l" r="r" t="t"/>
              <a:pathLst>
                <a:path extrusionOk="0" h="1107" w="1015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0000A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4"/>
            <p:cNvSpPr txBox="1"/>
            <p:nvPr/>
          </p:nvSpPr>
          <p:spPr>
            <a:xfrm rot="10800000">
              <a:off x="1525" y="1550"/>
              <a:ext cx="1015" cy="1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9" name="Google Shape;3759;p14"/>
          <p:cNvSpPr txBox="1"/>
          <p:nvPr/>
        </p:nvSpPr>
        <p:spPr>
          <a:xfrm>
            <a:off x="1551869" y="5790510"/>
            <a:ext cx="9964671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frequency division multiplexing (FDM):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different channels transmitted in different frequency bands</a:t>
            </a:r>
            <a:endParaRPr/>
          </a:p>
        </p:txBody>
      </p:sp>
      <p:grpSp>
        <p:nvGrpSpPr>
          <p:cNvPr id="3760" name="Google Shape;3760;p14"/>
          <p:cNvGrpSpPr/>
          <p:nvPr/>
        </p:nvGrpSpPr>
        <p:grpSpPr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descr="desktop_computer_stylized_medium" id="3761" name="Google Shape;3761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2" name="Google Shape;3762;p1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3" name="Google Shape;3763;p1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15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networks: cable-based access</a:t>
            </a:r>
            <a:endParaRPr b="0" sz="4800"/>
          </a:p>
        </p:txBody>
      </p:sp>
      <p:sp>
        <p:nvSpPr>
          <p:cNvPr id="3770" name="Google Shape;3770;p15"/>
          <p:cNvSpPr/>
          <p:nvPr/>
        </p:nvSpPr>
        <p:spPr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1" name="Google Shape;3771;p15"/>
          <p:cNvCxnSpPr/>
          <p:nvPr/>
        </p:nvCxnSpPr>
        <p:spPr>
          <a:xfrm flipH="1" rot="10800000">
            <a:off x="2398767" y="2237361"/>
            <a:ext cx="3651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2" name="Google Shape;3772;p15"/>
          <p:cNvSpPr txBox="1"/>
          <p:nvPr/>
        </p:nvSpPr>
        <p:spPr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3773" name="Google Shape;3773;p15"/>
          <p:cNvSpPr txBox="1"/>
          <p:nvPr/>
        </p:nvSpPr>
        <p:spPr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3774" name="Google Shape;3774;p15"/>
          <p:cNvGrpSpPr/>
          <p:nvPr/>
        </p:nvGrpSpPr>
        <p:grpSpPr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3775" name="Google Shape;3775;p15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5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5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5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15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15"/>
            <p:cNvSpPr/>
            <p:nvPr/>
          </p:nvSpPr>
          <p:spPr>
            <a:xfrm flipH="1" rot="10800000">
              <a:off x="322" y="890"/>
              <a:ext cx="859" cy="1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1" name="Google Shape;3781;p15"/>
          <p:cNvSpPr/>
          <p:nvPr/>
        </p:nvSpPr>
        <p:spPr>
          <a:xfrm>
            <a:off x="1859017" y="1275336"/>
            <a:ext cx="2268538" cy="468312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2" name="Google Shape;3782;p15"/>
          <p:cNvSpPr/>
          <p:nvPr/>
        </p:nvSpPr>
        <p:spPr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3" name="Google Shape;3783;p15"/>
          <p:cNvSpPr/>
          <p:nvPr/>
        </p:nvSpPr>
        <p:spPr>
          <a:xfrm>
            <a:off x="3084567" y="1730948"/>
            <a:ext cx="479425" cy="434975"/>
          </a:xfrm>
          <a:custGeom>
            <a:rect b="b" l="l" r="r" t="t"/>
            <a:pathLst>
              <a:path extrusionOk="0" h="274" w="381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4" name="Google Shape;3784;p15"/>
          <p:cNvCxnSpPr/>
          <p:nvPr/>
        </p:nvCxnSpPr>
        <p:spPr>
          <a:xfrm rot="10800000">
            <a:off x="3383017" y="2237361"/>
            <a:ext cx="2397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v" id="3785" name="Google Shape;37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6" name="Google Shape;3786;p15"/>
          <p:cNvGrpSpPr/>
          <p:nvPr/>
        </p:nvGrpSpPr>
        <p:grpSpPr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3787" name="Google Shape;3787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8" name="Google Shape;3788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789" name="Google Shape;3789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90" name="Google Shape;3790;p15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791" name="Google Shape;3791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792" name="Google Shape;3792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3" name="Google Shape;3793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4" name="Google Shape;3794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5" name="Google Shape;3795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6" name="Google Shape;3796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7" name="Google Shape;3797;p15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798" name="Google Shape;3798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99" name="Google Shape;3799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0" name="Google Shape;3800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01" name="Google Shape;3801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02" name="Google Shape;3802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03" name="Google Shape;3803;p15"/>
          <p:cNvGrpSpPr/>
          <p:nvPr/>
        </p:nvGrpSpPr>
        <p:grpSpPr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3804" name="Google Shape;3804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05" name="Google Shape;3805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06" name="Google Shape;3806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07" name="Google Shape;3807;p15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08" name="Google Shape;3808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09" name="Google Shape;3809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0" name="Google Shape;3810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1" name="Google Shape;3811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2" name="Google Shape;3812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3" name="Google Shape;3813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4" name="Google Shape;3814;p15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15" name="Google Shape;3815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16" name="Google Shape;3816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7" name="Google Shape;3817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18" name="Google Shape;3818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19" name="Google Shape;3819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20" name="Google Shape;3820;p15"/>
          <p:cNvGrpSpPr/>
          <p:nvPr/>
        </p:nvGrpSpPr>
        <p:grpSpPr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3821" name="Google Shape;3821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2" name="Google Shape;3822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23" name="Google Shape;3823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24" name="Google Shape;3824;p15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25" name="Google Shape;3825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26" name="Google Shape;3826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7" name="Google Shape;3827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8" name="Google Shape;3828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9" name="Google Shape;3829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0" name="Google Shape;3830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1" name="Google Shape;3831;p15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32" name="Google Shape;3832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3" name="Google Shape;3833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4" name="Google Shape;3834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35" name="Google Shape;3835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36" name="Google Shape;3836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37" name="Google Shape;3837;p15"/>
          <p:cNvGrpSpPr/>
          <p:nvPr/>
        </p:nvGrpSpPr>
        <p:grpSpPr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3838" name="Google Shape;3838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39" name="Google Shape;3839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40" name="Google Shape;3840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41" name="Google Shape;3841;p15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42" name="Google Shape;3842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43" name="Google Shape;3843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4" name="Google Shape;3844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5" name="Google Shape;3845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6" name="Google Shape;3846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7" name="Google Shape;3847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8" name="Google Shape;3848;p15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49" name="Google Shape;3849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0" name="Google Shape;3850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1" name="Google Shape;3851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52" name="Google Shape;3852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53" name="Google Shape;3853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854" name="Google Shape;3854;p15"/>
          <p:cNvCxnSpPr/>
          <p:nvPr/>
        </p:nvCxnSpPr>
        <p:spPr>
          <a:xfrm>
            <a:off x="3657655" y="2248473"/>
            <a:ext cx="369093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55" name="Google Shape;3855;p15"/>
          <p:cNvGrpSpPr/>
          <p:nvPr/>
        </p:nvGrpSpPr>
        <p:grpSpPr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3856" name="Google Shape;3856;p15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7" name="Google Shape;3857;p15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58" name="Google Shape;3858;p15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59" name="Google Shape;3859;p15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60" name="Google Shape;3860;p15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61" name="Google Shape;3861;p15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2" name="Google Shape;3862;p15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3" name="Google Shape;3863;p15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4" name="Google Shape;3864;p15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5" name="Google Shape;3865;p15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6" name="Google Shape;3866;p15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67" name="Google Shape;3867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68" name="Google Shape;3868;p15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9" name="Google Shape;3869;p15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70" name="Google Shape;3870;p15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71" name="Google Shape;3871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872" name="Google Shape;3872;p15"/>
          <p:cNvSpPr txBox="1"/>
          <p:nvPr/>
        </p:nvSpPr>
        <p:spPr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cxnSp>
        <p:nvCxnSpPr>
          <p:cNvPr id="3873" name="Google Shape;3873;p15"/>
          <p:cNvCxnSpPr/>
          <p:nvPr/>
        </p:nvCxnSpPr>
        <p:spPr>
          <a:xfrm flipH="1">
            <a:off x="4751442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4" name="Google Shape;3874;p15"/>
          <p:cNvCxnSpPr/>
          <p:nvPr/>
        </p:nvCxnSpPr>
        <p:spPr>
          <a:xfrm flipH="1">
            <a:off x="565631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5" name="Google Shape;3875;p15"/>
          <p:cNvCxnSpPr/>
          <p:nvPr/>
        </p:nvCxnSpPr>
        <p:spPr>
          <a:xfrm flipH="1">
            <a:off x="679296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6" name="Google Shape;3876;p15"/>
          <p:cNvSpPr/>
          <p:nvPr/>
        </p:nvSpPr>
        <p:spPr>
          <a:xfrm>
            <a:off x="5742042" y="225482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Google Shape;3877;p15"/>
          <p:cNvSpPr/>
          <p:nvPr/>
        </p:nvSpPr>
        <p:spPr>
          <a:xfrm>
            <a:off x="4875267" y="224847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8" name="Google Shape;3878;p15"/>
          <p:cNvSpPr/>
          <p:nvPr/>
        </p:nvSpPr>
        <p:spPr>
          <a:xfrm>
            <a:off x="7086655" y="1823023"/>
            <a:ext cx="955675" cy="7000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9" name="Google Shape;3879;p15"/>
          <p:cNvSpPr txBox="1"/>
          <p:nvPr/>
        </p:nvSpPr>
        <p:spPr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 headend</a:t>
            </a:r>
            <a:endParaRPr/>
          </a:p>
        </p:txBody>
      </p:sp>
      <p:sp>
        <p:nvSpPr>
          <p:cNvPr id="3880" name="Google Shape;3880;p15"/>
          <p:cNvSpPr/>
          <p:nvPr/>
        </p:nvSpPr>
        <p:spPr>
          <a:xfrm>
            <a:off x="7343830" y="2005586"/>
            <a:ext cx="330200" cy="454025"/>
          </a:xfrm>
          <a:custGeom>
            <a:rect b="b" l="l" r="r" t="t"/>
            <a:pathLst>
              <a:path extrusionOk="0" h="412" w="318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DA9DB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1" name="Google Shape;3881;p15"/>
          <p:cNvSpPr/>
          <p:nvPr/>
        </p:nvSpPr>
        <p:spPr>
          <a:xfrm>
            <a:off x="7345417" y="1940498"/>
            <a:ext cx="366713" cy="406400"/>
          </a:xfrm>
          <a:custGeom>
            <a:rect b="b" l="l" r="r" t="t"/>
            <a:pathLst>
              <a:path extrusionOk="0" h="369" w="353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2F549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2" name="Google Shape;3882;p15"/>
          <p:cNvCxnSpPr/>
          <p:nvPr/>
        </p:nvCxnSpPr>
        <p:spPr>
          <a:xfrm flipH="1">
            <a:off x="7670855" y="2064323"/>
            <a:ext cx="34925" cy="682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3" name="Google Shape;3883;p15"/>
          <p:cNvCxnSpPr/>
          <p:nvPr/>
        </p:nvCxnSpPr>
        <p:spPr>
          <a:xfrm>
            <a:off x="7372405" y="2235773"/>
            <a:ext cx="2682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4" name="Google Shape;3884;p15"/>
          <p:cNvSpPr/>
          <p:nvPr/>
        </p:nvSpPr>
        <p:spPr>
          <a:xfrm>
            <a:off x="7366055" y="2059561"/>
            <a:ext cx="274637" cy="115887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5" name="Google Shape;3885;p15"/>
          <p:cNvSpPr/>
          <p:nvPr/>
        </p:nvSpPr>
        <p:spPr>
          <a:xfrm flipH="1" rot="10800000">
            <a:off x="7366055" y="2296098"/>
            <a:ext cx="274637" cy="114300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6" name="Google Shape;3886;p15"/>
          <p:cNvSpPr/>
          <p:nvPr/>
        </p:nvSpPr>
        <p:spPr>
          <a:xfrm>
            <a:off x="6946955" y="1559498"/>
            <a:ext cx="1206500" cy="26193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7" name="Google Shape;3887;p15"/>
          <p:cNvGrpSpPr/>
          <p:nvPr/>
        </p:nvGrpSpPr>
        <p:grpSpPr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descr="desktop_computer_stylized_medium" id="3888" name="Google Shape;3888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9" name="Google Shape;3889;p1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0" name="Google Shape;3890;p15"/>
          <p:cNvGrpSpPr/>
          <p:nvPr/>
        </p:nvGrpSpPr>
        <p:grpSpPr>
          <a:xfrm>
            <a:off x="1815284" y="2250058"/>
            <a:ext cx="3092450" cy="1417637"/>
            <a:chOff x="256" y="1443"/>
            <a:chExt cx="1948" cy="893"/>
          </a:xfrm>
        </p:grpSpPr>
        <p:sp>
          <p:nvSpPr>
            <p:cNvPr id="3891" name="Google Shape;3891;p15"/>
            <p:cNvSpPr txBox="1"/>
            <p:nvPr/>
          </p:nvSpPr>
          <p:spPr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data, TV transmitted at different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frequencies over </a:t>
              </a:r>
              <a:r>
                <a:rPr b="0" i="1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shared </a:t>
              </a: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cable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distribution network</a:t>
              </a:r>
              <a:endParaRPr/>
            </a:p>
          </p:txBody>
        </p:sp>
        <p:cxnSp>
          <p:nvCxnSpPr>
            <p:cNvPr id="3892" name="Google Shape;3892;p15"/>
            <p:cNvCxnSpPr/>
            <p:nvPr/>
          </p:nvCxnSpPr>
          <p:spPr>
            <a:xfrm flipH="1" rot="10800000">
              <a:off x="1452" y="1443"/>
              <a:ext cx="282" cy="476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93" name="Google Shape;3893;p15"/>
          <p:cNvSpPr/>
          <p:nvPr/>
        </p:nvSpPr>
        <p:spPr>
          <a:xfrm>
            <a:off x="952500" y="4196551"/>
            <a:ext cx="11503627" cy="23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8" lvl="0" marL="28733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HFC: hybrid fiber coax</a:t>
            </a:r>
            <a:endParaRPr/>
          </a:p>
          <a:p>
            <a:pPr indent="-225425" lvl="1" marL="682625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asymmetric: up to 40 Mbps – 1.2 Gbps downstream transmission rate, 30-100 Mbps upstream transmission rate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network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cable, fiber attaches homes to ISP router</a:t>
            </a:r>
            <a:endParaRPr/>
          </a:p>
          <a:p>
            <a:pPr indent="-225425" lvl="1" marL="682625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homes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share access network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cable headend </a:t>
            </a:r>
            <a:endParaRPr/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894" name="Google Shape;3894;p15"/>
          <p:cNvGrpSpPr/>
          <p:nvPr/>
        </p:nvGrpSpPr>
        <p:grpSpPr>
          <a:xfrm>
            <a:off x="6634372" y="2229423"/>
            <a:ext cx="3584575" cy="1858963"/>
            <a:chOff x="6634372" y="2229423"/>
            <a:chExt cx="3584575" cy="1858963"/>
          </a:xfrm>
        </p:grpSpPr>
        <p:grpSp>
          <p:nvGrpSpPr>
            <p:cNvPr id="3895" name="Google Shape;3895;p15"/>
            <p:cNvGrpSpPr/>
            <p:nvPr/>
          </p:nvGrpSpPr>
          <p:grpSpPr>
            <a:xfrm>
              <a:off x="7701172" y="2391348"/>
              <a:ext cx="2517775" cy="508000"/>
              <a:chOff x="3912" y="1484"/>
              <a:chExt cx="1586" cy="320"/>
            </a:xfrm>
          </p:grpSpPr>
          <p:cxnSp>
            <p:nvCxnSpPr>
              <p:cNvPr id="3896" name="Google Shape;3896;p15"/>
              <p:cNvCxnSpPr/>
              <p:nvPr/>
            </p:nvCxnSpPr>
            <p:spPr>
              <a:xfrm rot="10800000">
                <a:off x="3912" y="1497"/>
                <a:ext cx="711" cy="94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97" name="Google Shape;3897;p15"/>
              <p:cNvSpPr txBox="1"/>
              <p:nvPr/>
            </p:nvSpPr>
            <p:spPr>
              <a:xfrm>
                <a:off x="4307" y="1484"/>
                <a:ext cx="1191" cy="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1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cable modem</a:t>
                </a:r>
                <a:endParaRPr/>
              </a:p>
              <a:p>
                <a:pPr indent="0" lvl="0" marL="0" marR="0" rtl="0" algn="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1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 system</a:t>
                </a:r>
                <a:endParaRPr/>
              </a:p>
            </p:txBody>
          </p:sp>
        </p:grpSp>
        <p:sp>
          <p:nvSpPr>
            <p:cNvPr id="3898" name="Google Shape;3898;p15"/>
            <p:cNvSpPr txBox="1"/>
            <p:nvPr/>
          </p:nvSpPr>
          <p:spPr>
            <a:xfrm>
              <a:off x="7086655" y="2478661"/>
              <a:ext cx="950913" cy="33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CMTS</a:t>
              </a: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7742447" y="2229423"/>
              <a:ext cx="206375" cy="927100"/>
            </a:xfrm>
            <a:custGeom>
              <a:rect b="b" l="l" r="r" t="t"/>
              <a:pathLst>
                <a:path extrusionOk="0" h="584" w="130">
                  <a:moveTo>
                    <a:pt x="0" y="0"/>
                  </a:moveTo>
                  <a:lnTo>
                    <a:pt x="130" y="0"/>
                  </a:lnTo>
                  <a:lnTo>
                    <a:pt x="130" y="58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0" name="Google Shape;3900;p15"/>
            <p:cNvGrpSpPr/>
            <p:nvPr/>
          </p:nvGrpSpPr>
          <p:grpSpPr>
            <a:xfrm>
              <a:off x="6634372" y="2940623"/>
              <a:ext cx="2178050" cy="1147763"/>
              <a:chOff x="6634372" y="2940623"/>
              <a:chExt cx="2178050" cy="1147763"/>
            </a:xfrm>
          </p:grpSpPr>
          <p:sp>
            <p:nvSpPr>
              <p:cNvPr id="3901" name="Google Shape;3901;p15"/>
              <p:cNvSpPr/>
              <p:nvPr/>
            </p:nvSpPr>
            <p:spPr>
              <a:xfrm>
                <a:off x="6634372" y="2940623"/>
                <a:ext cx="2178050" cy="1147763"/>
              </a:xfrm>
              <a:custGeom>
                <a:rect b="b" l="l" r="r" t="t"/>
                <a:pathLst>
                  <a:path extrusionOk="0" h="459" w="765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CCFF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02" name="Google Shape;3902;p15"/>
              <p:cNvCxnSpPr/>
              <p:nvPr/>
            </p:nvCxnSpPr>
            <p:spPr>
              <a:xfrm flipH="1" rot="10800000">
                <a:off x="7464635" y="3294636"/>
                <a:ext cx="168275" cy="1206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3" name="Google Shape;3903;p15"/>
              <p:cNvCxnSpPr/>
              <p:nvPr/>
            </p:nvCxnSpPr>
            <p:spPr>
              <a:xfrm>
                <a:off x="7231272" y="3534348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4" name="Google Shape;3904;p15"/>
              <p:cNvCxnSpPr/>
              <p:nvPr/>
            </p:nvCxnSpPr>
            <p:spPr>
              <a:xfrm flipH="1" rot="10800000">
                <a:off x="7464635" y="3391473"/>
                <a:ext cx="358775" cy="4000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5" name="Google Shape;3905;p15"/>
              <p:cNvCxnSpPr/>
              <p:nvPr/>
            </p:nvCxnSpPr>
            <p:spPr>
              <a:xfrm>
                <a:off x="7961522" y="3389886"/>
                <a:ext cx="0" cy="27146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6" name="Google Shape;3906;p15"/>
              <p:cNvCxnSpPr/>
              <p:nvPr/>
            </p:nvCxnSpPr>
            <p:spPr>
              <a:xfrm>
                <a:off x="7490035" y="3813748"/>
                <a:ext cx="25717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7" name="Google Shape;3907;p15"/>
              <p:cNvCxnSpPr/>
              <p:nvPr/>
            </p:nvCxnSpPr>
            <p:spPr>
              <a:xfrm>
                <a:off x="8245685" y="3801048"/>
                <a:ext cx="241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8" name="Google Shape;3908;p15"/>
              <p:cNvCxnSpPr/>
              <p:nvPr/>
            </p:nvCxnSpPr>
            <p:spPr>
              <a:xfrm>
                <a:off x="8510797" y="3797873"/>
                <a:ext cx="24288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09" name="Google Shape;3909;p15"/>
              <p:cNvSpPr txBox="1"/>
              <p:nvPr/>
            </p:nvSpPr>
            <p:spPr>
              <a:xfrm>
                <a:off x="8207585" y="3191448"/>
                <a:ext cx="552450" cy="36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ISP</a:t>
                </a:r>
                <a:endParaRPr/>
              </a:p>
            </p:txBody>
          </p:sp>
          <p:grpSp>
            <p:nvGrpSpPr>
              <p:cNvPr id="3910" name="Google Shape;3910;p15"/>
              <p:cNvGrpSpPr/>
              <p:nvPr/>
            </p:nvGrpSpPr>
            <p:grpSpPr>
              <a:xfrm>
                <a:off x="6972551" y="3193191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11" name="Google Shape;3911;p1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12" name="Google Shape;3912;p1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13" name="Google Shape;3913;p1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14" name="Google Shape;3914;p1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5" name="Google Shape;3915;p1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6" name="Google Shape;3916;p1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7" name="Google Shape;3917;p1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18" name="Google Shape;3918;p15"/>
              <p:cNvGrpSpPr/>
              <p:nvPr/>
            </p:nvGrpSpPr>
            <p:grpSpPr>
              <a:xfrm>
                <a:off x="6955883" y="3598924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19" name="Google Shape;3919;p1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20" name="Google Shape;3920;p1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21" name="Google Shape;3921;p1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22" name="Google Shape;3922;p1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3" name="Google Shape;3923;p1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4" name="Google Shape;3924;p1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5" name="Google Shape;3925;p1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26" name="Google Shape;3926;p15"/>
              <p:cNvGrpSpPr/>
              <p:nvPr/>
            </p:nvGrpSpPr>
            <p:grpSpPr>
              <a:xfrm>
                <a:off x="7720114" y="3593282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27" name="Google Shape;3927;p1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28" name="Google Shape;3928;p1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29" name="Google Shape;3929;p1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30" name="Google Shape;3930;p1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1" name="Google Shape;3931;p1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2" name="Google Shape;3932;p1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3" name="Google Shape;3933;p1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34" name="Google Shape;3934;p15"/>
              <p:cNvGrpSpPr/>
              <p:nvPr/>
            </p:nvGrpSpPr>
            <p:grpSpPr>
              <a:xfrm>
                <a:off x="7618622" y="3082478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35" name="Google Shape;3935;p1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36" name="Google Shape;3936;p1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37" name="Google Shape;3937;p1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38" name="Google Shape;3938;p1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9" name="Google Shape;3939;p1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0" name="Google Shape;3940;p1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1" name="Google Shape;3941;p1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3942" name="Google Shape;3942;p1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8" name="Google Shape;3948;p16"/>
          <p:cNvGrpSpPr/>
          <p:nvPr/>
        </p:nvGrpSpPr>
        <p:grpSpPr>
          <a:xfrm>
            <a:off x="6745014" y="2947413"/>
            <a:ext cx="2178050" cy="1147763"/>
            <a:chOff x="6634372" y="2940623"/>
            <a:chExt cx="2178050" cy="1147763"/>
          </a:xfrm>
        </p:grpSpPr>
        <p:sp>
          <p:nvSpPr>
            <p:cNvPr id="3949" name="Google Shape;3949;p16"/>
            <p:cNvSpPr/>
            <p:nvPr/>
          </p:nvSpPr>
          <p:spPr>
            <a:xfrm>
              <a:off x="6634372" y="2940623"/>
              <a:ext cx="2178050" cy="1147763"/>
            </a:xfrm>
            <a:custGeom>
              <a:rect b="b" l="l" r="r" t="t"/>
              <a:pathLst>
                <a:path extrusionOk="0" h="459" w="765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50" name="Google Shape;3950;p16"/>
            <p:cNvCxnSpPr/>
            <p:nvPr/>
          </p:nvCxnSpPr>
          <p:spPr>
            <a:xfrm flipH="1" rot="10800000">
              <a:off x="7464635" y="3294636"/>
              <a:ext cx="168275" cy="1206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1" name="Google Shape;3951;p16"/>
            <p:cNvCxnSpPr/>
            <p:nvPr/>
          </p:nvCxnSpPr>
          <p:spPr>
            <a:xfrm>
              <a:off x="7231272" y="3534348"/>
              <a:ext cx="0" cy="11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2" name="Google Shape;3952;p16"/>
            <p:cNvCxnSpPr/>
            <p:nvPr/>
          </p:nvCxnSpPr>
          <p:spPr>
            <a:xfrm flipH="1" rot="10800000">
              <a:off x="7464635" y="3391473"/>
              <a:ext cx="358775" cy="400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3" name="Google Shape;3953;p16"/>
            <p:cNvCxnSpPr/>
            <p:nvPr/>
          </p:nvCxnSpPr>
          <p:spPr>
            <a:xfrm>
              <a:off x="7961522" y="3389886"/>
              <a:ext cx="0" cy="2714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4" name="Google Shape;3954;p16"/>
            <p:cNvCxnSpPr/>
            <p:nvPr/>
          </p:nvCxnSpPr>
          <p:spPr>
            <a:xfrm>
              <a:off x="7490035" y="3813748"/>
              <a:ext cx="25717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5" name="Google Shape;3955;p16"/>
            <p:cNvCxnSpPr/>
            <p:nvPr/>
          </p:nvCxnSpPr>
          <p:spPr>
            <a:xfrm>
              <a:off x="8245685" y="3801048"/>
              <a:ext cx="241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6" name="Google Shape;3956;p16"/>
            <p:cNvCxnSpPr/>
            <p:nvPr/>
          </p:nvCxnSpPr>
          <p:spPr>
            <a:xfrm>
              <a:off x="8510797" y="3797873"/>
              <a:ext cx="242888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3957" name="Google Shape;3957;p16"/>
            <p:cNvSpPr txBox="1"/>
            <p:nvPr/>
          </p:nvSpPr>
          <p:spPr>
            <a:xfrm>
              <a:off x="8207585" y="3191448"/>
              <a:ext cx="5524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ISP</a:t>
              </a:r>
              <a:endParaRPr/>
            </a:p>
          </p:txBody>
        </p:sp>
        <p:grpSp>
          <p:nvGrpSpPr>
            <p:cNvPr id="3958" name="Google Shape;3958;p16"/>
            <p:cNvGrpSpPr/>
            <p:nvPr/>
          </p:nvGrpSpPr>
          <p:grpSpPr>
            <a:xfrm>
              <a:off x="6972551" y="3193191"/>
              <a:ext cx="576221" cy="330754"/>
              <a:chOff x="7493876" y="2774731"/>
              <a:chExt cx="1481958" cy="894622"/>
            </a:xfrm>
          </p:grpSpPr>
          <p:sp>
            <p:nvSpPr>
              <p:cNvPr id="3959" name="Google Shape;3959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60" name="Google Shape;3960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61" name="Google Shape;3961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62" name="Google Shape;3962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3" name="Google Shape;3963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4" name="Google Shape;3964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5" name="Google Shape;3965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66" name="Google Shape;3966;p16"/>
            <p:cNvGrpSpPr/>
            <p:nvPr/>
          </p:nvGrpSpPr>
          <p:grpSpPr>
            <a:xfrm>
              <a:off x="6955883" y="3598924"/>
              <a:ext cx="576221" cy="330754"/>
              <a:chOff x="7493876" y="2774731"/>
              <a:chExt cx="1481958" cy="894622"/>
            </a:xfrm>
          </p:grpSpPr>
          <p:sp>
            <p:nvSpPr>
              <p:cNvPr id="3967" name="Google Shape;3967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68" name="Google Shape;3968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69" name="Google Shape;3969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70" name="Google Shape;3970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1" name="Google Shape;3971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2" name="Google Shape;3972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3" name="Google Shape;3973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74" name="Google Shape;3974;p16"/>
            <p:cNvGrpSpPr/>
            <p:nvPr/>
          </p:nvGrpSpPr>
          <p:grpSpPr>
            <a:xfrm>
              <a:off x="7720114" y="3593282"/>
              <a:ext cx="576221" cy="330754"/>
              <a:chOff x="7493876" y="2774731"/>
              <a:chExt cx="1481958" cy="894622"/>
            </a:xfrm>
          </p:grpSpPr>
          <p:sp>
            <p:nvSpPr>
              <p:cNvPr id="3975" name="Google Shape;3975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76" name="Google Shape;3976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77" name="Google Shape;3977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78" name="Google Shape;3978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9" name="Google Shape;3979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0" name="Google Shape;3980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1" name="Google Shape;3981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82" name="Google Shape;3982;p16"/>
            <p:cNvGrpSpPr/>
            <p:nvPr/>
          </p:nvGrpSpPr>
          <p:grpSpPr>
            <a:xfrm>
              <a:off x="7618622" y="3082478"/>
              <a:ext cx="576221" cy="330754"/>
              <a:chOff x="7493876" y="2774731"/>
              <a:chExt cx="1481958" cy="894622"/>
            </a:xfrm>
          </p:grpSpPr>
          <p:sp>
            <p:nvSpPr>
              <p:cNvPr id="3983" name="Google Shape;3983;p1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84" name="Google Shape;3984;p1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85" name="Google Shape;3985;p1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86" name="Google Shape;3986;p1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7" name="Google Shape;3987;p1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8" name="Google Shape;3988;p1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9" name="Google Shape;3989;p1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990" name="Google Shape;3990;p16"/>
          <p:cNvSpPr txBox="1"/>
          <p:nvPr>
            <p:ph type="title"/>
          </p:nvPr>
        </p:nvSpPr>
        <p:spPr>
          <a:xfrm>
            <a:off x="419100" y="273146"/>
            <a:ext cx="114300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networks: digital subscriber line (DSL)</a:t>
            </a:r>
            <a:endParaRPr b="0" sz="4800"/>
          </a:p>
        </p:txBody>
      </p:sp>
      <p:sp>
        <p:nvSpPr>
          <p:cNvPr id="3991" name="Google Shape;3991;p16"/>
          <p:cNvSpPr/>
          <p:nvPr/>
        </p:nvSpPr>
        <p:spPr>
          <a:xfrm>
            <a:off x="5902873" y="1444625"/>
            <a:ext cx="2216150" cy="1477963"/>
          </a:xfrm>
          <a:custGeom>
            <a:rect b="b" l="l" r="r" t="t"/>
            <a:pathLst>
              <a:path extrusionOk="0" h="931" w="1396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2" name="Google Shape;3992;p16"/>
          <p:cNvSpPr/>
          <p:nvPr/>
        </p:nvSpPr>
        <p:spPr>
          <a:xfrm>
            <a:off x="6902998" y="2151063"/>
            <a:ext cx="193675" cy="193675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3" name="Google Shape;3993;p16"/>
          <p:cNvSpPr/>
          <p:nvPr/>
        </p:nvSpPr>
        <p:spPr>
          <a:xfrm>
            <a:off x="7283998" y="1779588"/>
            <a:ext cx="193675" cy="193675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94" name="Google Shape;3994;p16"/>
          <p:cNvCxnSpPr/>
          <p:nvPr/>
        </p:nvCxnSpPr>
        <p:spPr>
          <a:xfrm flipH="1" rot="10800000">
            <a:off x="6990311" y="1920875"/>
            <a:ext cx="317500" cy="336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5" name="Google Shape;3995;p16"/>
          <p:cNvCxnSpPr/>
          <p:nvPr/>
        </p:nvCxnSpPr>
        <p:spPr>
          <a:xfrm>
            <a:off x="7384011" y="1897063"/>
            <a:ext cx="400050" cy="590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96" name="Google Shape;3996;p16"/>
          <p:cNvSpPr/>
          <p:nvPr/>
        </p:nvSpPr>
        <p:spPr>
          <a:xfrm>
            <a:off x="6182273" y="1900238"/>
            <a:ext cx="955675" cy="7000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7" name="Google Shape;3997;p16"/>
          <p:cNvSpPr txBox="1"/>
          <p:nvPr/>
        </p:nvSpPr>
        <p:spPr>
          <a:xfrm>
            <a:off x="5637761" y="1419225"/>
            <a:ext cx="1925637" cy="287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office</a:t>
            </a:r>
            <a:endParaRPr/>
          </a:p>
        </p:txBody>
      </p:sp>
      <p:cxnSp>
        <p:nvCxnSpPr>
          <p:cNvPr id="3998" name="Google Shape;3998;p16"/>
          <p:cNvCxnSpPr/>
          <p:nvPr/>
        </p:nvCxnSpPr>
        <p:spPr>
          <a:xfrm>
            <a:off x="4288386" y="2306638"/>
            <a:ext cx="193833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9" name="Google Shape;3999;p16"/>
          <p:cNvSpPr txBox="1"/>
          <p:nvPr/>
        </p:nvSpPr>
        <p:spPr>
          <a:xfrm>
            <a:off x="7539586" y="1473200"/>
            <a:ext cx="1074737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telephone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</p:txBody>
      </p:sp>
      <p:grpSp>
        <p:nvGrpSpPr>
          <p:cNvPr id="4000" name="Google Shape;4000;p16"/>
          <p:cNvGrpSpPr/>
          <p:nvPr/>
        </p:nvGrpSpPr>
        <p:grpSpPr>
          <a:xfrm>
            <a:off x="6239423" y="2017713"/>
            <a:ext cx="368300" cy="519112"/>
            <a:chOff x="1852" y="2562"/>
            <a:chExt cx="355" cy="471"/>
          </a:xfrm>
        </p:grpSpPr>
        <p:sp>
          <p:nvSpPr>
            <p:cNvPr id="4001" name="Google Shape;4001;p16"/>
            <p:cNvSpPr/>
            <p:nvPr/>
          </p:nvSpPr>
          <p:spPr>
            <a:xfrm>
              <a:off x="1852" y="2621"/>
              <a:ext cx="318" cy="412"/>
            </a:xfrm>
            <a:custGeom>
              <a:rect b="b" l="l" r="r" t="t"/>
              <a:pathLst>
                <a:path extrusionOk="0" h="412" w="318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2" name="Google Shape;4002;p16"/>
            <p:cNvSpPr/>
            <p:nvPr/>
          </p:nvSpPr>
          <p:spPr>
            <a:xfrm>
              <a:off x="1854" y="2562"/>
              <a:ext cx="353" cy="369"/>
            </a:xfrm>
            <a:custGeom>
              <a:rect b="b" l="l" r="r" t="t"/>
              <a:pathLst>
                <a:path extrusionOk="0" h="369" w="353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03" name="Google Shape;4003;p16"/>
            <p:cNvCxnSpPr/>
            <p:nvPr/>
          </p:nvCxnSpPr>
          <p:spPr>
            <a:xfrm flipH="1">
              <a:off x="2167" y="2674"/>
              <a:ext cx="34" cy="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4" name="Google Shape;4004;p16"/>
            <p:cNvCxnSpPr/>
            <p:nvPr/>
          </p:nvCxnSpPr>
          <p:spPr>
            <a:xfrm>
              <a:off x="1880" y="2830"/>
              <a:ext cx="26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05" name="Google Shape;4005;p16"/>
            <p:cNvSpPr/>
            <p:nvPr/>
          </p:nvSpPr>
          <p:spPr>
            <a:xfrm>
              <a:off x="1874" y="2670"/>
              <a:ext cx="264" cy="105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6" name="Google Shape;4006;p16"/>
            <p:cNvSpPr/>
            <p:nvPr/>
          </p:nvSpPr>
          <p:spPr>
            <a:xfrm flipH="1" rot="10800000">
              <a:off x="1874" y="2884"/>
              <a:ext cx="264" cy="105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7" name="Google Shape;4007;p16"/>
          <p:cNvSpPr txBox="1"/>
          <p:nvPr/>
        </p:nvSpPr>
        <p:spPr>
          <a:xfrm>
            <a:off x="5918748" y="2562225"/>
            <a:ext cx="9509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DSLAM</a:t>
            </a:r>
            <a:endParaRPr/>
          </a:p>
        </p:txBody>
      </p:sp>
      <p:grpSp>
        <p:nvGrpSpPr>
          <p:cNvPr id="4008" name="Google Shape;4008;p16"/>
          <p:cNvGrpSpPr/>
          <p:nvPr/>
        </p:nvGrpSpPr>
        <p:grpSpPr>
          <a:xfrm>
            <a:off x="4980536" y="1304925"/>
            <a:ext cx="796925" cy="658813"/>
            <a:chOff x="1671" y="1861"/>
            <a:chExt cx="502" cy="415"/>
          </a:xfrm>
        </p:grpSpPr>
        <p:sp>
          <p:nvSpPr>
            <p:cNvPr id="4009" name="Google Shape;4009;p16"/>
            <p:cNvSpPr/>
            <p:nvPr/>
          </p:nvSpPr>
          <p:spPr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6"/>
            <p:cNvSpPr/>
            <p:nvPr/>
          </p:nvSpPr>
          <p:spPr>
            <a:xfrm>
              <a:off x="1671" y="1861"/>
              <a:ext cx="502" cy="129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1" name="Google Shape;4011;p16"/>
          <p:cNvSpPr/>
          <p:nvPr/>
        </p:nvSpPr>
        <p:spPr>
          <a:xfrm>
            <a:off x="5583786" y="1893888"/>
            <a:ext cx="674687" cy="239712"/>
          </a:xfrm>
          <a:custGeom>
            <a:rect b="b" l="l" r="r" t="t"/>
            <a:pathLst>
              <a:path extrusionOk="0" h="151" w="425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2" name="Google Shape;4012;p16"/>
          <p:cNvCxnSpPr/>
          <p:nvPr/>
        </p:nvCxnSpPr>
        <p:spPr>
          <a:xfrm>
            <a:off x="6612486" y="2259013"/>
            <a:ext cx="3778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3" name="Google Shape;4013;p16"/>
          <p:cNvSpPr/>
          <p:nvPr/>
        </p:nvSpPr>
        <p:spPr>
          <a:xfrm>
            <a:off x="6612486" y="2327275"/>
            <a:ext cx="463550" cy="1009650"/>
          </a:xfrm>
          <a:custGeom>
            <a:rect b="b" l="l" r="r" t="t"/>
            <a:pathLst>
              <a:path extrusionOk="0" h="636" w="292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4" name="Google Shape;4014;p16"/>
          <p:cNvGrpSpPr/>
          <p:nvPr/>
        </p:nvGrpSpPr>
        <p:grpSpPr>
          <a:xfrm>
            <a:off x="2375448" y="2384425"/>
            <a:ext cx="3117850" cy="1611313"/>
            <a:chOff x="490" y="1538"/>
            <a:chExt cx="1964" cy="1015"/>
          </a:xfrm>
        </p:grpSpPr>
        <p:sp>
          <p:nvSpPr>
            <p:cNvPr id="4015" name="Google Shape;4015;p16"/>
            <p:cNvSpPr txBox="1"/>
            <p:nvPr/>
          </p:nvSpPr>
          <p:spPr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voice, data transmitted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 different frequencies over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dedicated </a:t>
              </a: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 to central office</a:t>
              </a:r>
              <a:endParaRPr/>
            </a:p>
          </p:txBody>
        </p:sp>
        <p:cxnSp>
          <p:nvCxnSpPr>
            <p:cNvPr id="4016" name="Google Shape;4016;p16"/>
            <p:cNvCxnSpPr/>
            <p:nvPr/>
          </p:nvCxnSpPr>
          <p:spPr>
            <a:xfrm flipH="1" rot="10800000">
              <a:off x="2093" y="1538"/>
              <a:ext cx="361" cy="584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17" name="Google Shape;4017;p16"/>
          <p:cNvSpPr/>
          <p:nvPr/>
        </p:nvSpPr>
        <p:spPr>
          <a:xfrm>
            <a:off x="1010672" y="4004660"/>
            <a:ext cx="1051559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19075" lvl="1" marL="738188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existing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telephone line to central office DSLAM</a:t>
            </a:r>
            <a:endParaRPr/>
          </a:p>
          <a:p>
            <a:pPr indent="-233362" lvl="2" marL="1147763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over DSL phone line goes to Internet</a:t>
            </a:r>
            <a:endParaRPr/>
          </a:p>
          <a:p>
            <a:pPr indent="-233362" lvl="2" marL="1147763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voice over DSL phone line goes to telephone net</a:t>
            </a:r>
            <a:endParaRPr/>
          </a:p>
          <a:p>
            <a:pPr indent="-219075" lvl="1" marL="738188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24-52 Mbps dedicated downstream transmission rate </a:t>
            </a:r>
            <a:endParaRPr/>
          </a:p>
          <a:p>
            <a:pPr indent="-219075" lvl="1" marL="738188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3.5-16 Mbps dedicated upstream transmission rate</a:t>
            </a:r>
            <a:endParaRPr/>
          </a:p>
        </p:txBody>
      </p:sp>
      <p:sp>
        <p:nvSpPr>
          <p:cNvPr id="4018" name="Google Shape;4018;p16"/>
          <p:cNvSpPr/>
          <p:nvPr/>
        </p:nvSpPr>
        <p:spPr>
          <a:xfrm>
            <a:off x="2835823" y="175736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9" name="Google Shape;4019;p16"/>
          <p:cNvCxnSpPr/>
          <p:nvPr/>
        </p:nvCxnSpPr>
        <p:spPr>
          <a:xfrm flipH="1" rot="10800000">
            <a:off x="3321598" y="2308225"/>
            <a:ext cx="365125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0" name="Google Shape;4020;p16"/>
          <p:cNvSpPr txBox="1"/>
          <p:nvPr/>
        </p:nvSpPr>
        <p:spPr>
          <a:xfrm>
            <a:off x="3583536" y="2414588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4021" name="Google Shape;4021;p16"/>
          <p:cNvSpPr txBox="1"/>
          <p:nvPr/>
        </p:nvSpPr>
        <p:spPr>
          <a:xfrm>
            <a:off x="4261398" y="2438400"/>
            <a:ext cx="706438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4022" name="Google Shape;4022;p16"/>
          <p:cNvGrpSpPr/>
          <p:nvPr/>
        </p:nvGrpSpPr>
        <p:grpSpPr>
          <a:xfrm>
            <a:off x="3677198" y="2195513"/>
            <a:ext cx="614363" cy="220662"/>
            <a:chOff x="322" y="890"/>
            <a:chExt cx="872" cy="339"/>
          </a:xfrm>
        </p:grpSpPr>
        <p:sp>
          <p:nvSpPr>
            <p:cNvPr id="4023" name="Google Shape;4023;p16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6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6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6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6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6"/>
            <p:cNvSpPr/>
            <p:nvPr/>
          </p:nvSpPr>
          <p:spPr>
            <a:xfrm flipH="1" rot="10800000">
              <a:off x="322" y="890"/>
              <a:ext cx="859" cy="1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9" name="Google Shape;4029;p16"/>
          <p:cNvSpPr/>
          <p:nvPr/>
        </p:nvSpPr>
        <p:spPr>
          <a:xfrm>
            <a:off x="2553248" y="1346200"/>
            <a:ext cx="2498725" cy="468313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0" name="Google Shape;4030;p16"/>
          <p:cNvSpPr/>
          <p:nvPr/>
        </p:nvSpPr>
        <p:spPr>
          <a:xfrm>
            <a:off x="4531273" y="2246313"/>
            <a:ext cx="166688" cy="144462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Google Shape;4031;p16"/>
          <p:cNvSpPr/>
          <p:nvPr/>
        </p:nvSpPr>
        <p:spPr>
          <a:xfrm>
            <a:off x="4007398" y="1801813"/>
            <a:ext cx="604838" cy="434975"/>
          </a:xfrm>
          <a:custGeom>
            <a:rect b="b" l="l" r="r" t="t"/>
            <a:pathLst>
              <a:path extrusionOk="0" h="274" w="381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32" name="Google Shape;4032;p16"/>
          <p:cNvGraphicFramePr/>
          <p:nvPr/>
        </p:nvGraphicFramePr>
        <p:xfrm>
          <a:off x="3667673" y="1598613"/>
          <a:ext cx="490538" cy="369887"/>
        </p:xfrm>
        <a:graphic>
          <a:graphicData uri="http://schemas.openxmlformats.org/presentationml/2006/ole">
            <mc:AlternateContent>
              <mc:Choice Requires="v">
                <p:oleObj r:id="rId4" imgH="369887" imgW="490538" progId="MS_ClipArt_Gallery.2" spid="_x0000_s1">
                  <p:embed/>
                </p:oleObj>
              </mc:Choice>
              <mc:Fallback>
                <p:oleObj r:id="rId5" imgH="369887" imgW="490538" progId="MS_ClipArt_Gallery.2">
                  <p:embed/>
                  <p:pic>
                    <p:nvPicPr>
                      <p:cNvPr id="4032" name="Google Shape;4032;p1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667673" y="159861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33" name="Google Shape;4033;p16"/>
          <p:cNvCxnSpPr/>
          <p:nvPr/>
        </p:nvCxnSpPr>
        <p:spPr>
          <a:xfrm rot="10800000">
            <a:off x="4294736" y="2308225"/>
            <a:ext cx="2397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4" name="Google Shape;4034;p16"/>
          <p:cNvSpPr/>
          <p:nvPr/>
        </p:nvSpPr>
        <p:spPr>
          <a:xfrm>
            <a:off x="6042573" y="1646238"/>
            <a:ext cx="1206500" cy="261937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5" name="Google Shape;4035;p16"/>
          <p:cNvGrpSpPr/>
          <p:nvPr/>
        </p:nvGrpSpPr>
        <p:grpSpPr>
          <a:xfrm>
            <a:off x="5275811" y="2809875"/>
            <a:ext cx="1323975" cy="1174750"/>
            <a:chOff x="2317" y="1806"/>
            <a:chExt cx="834" cy="740"/>
          </a:xfrm>
        </p:grpSpPr>
        <p:cxnSp>
          <p:nvCxnSpPr>
            <p:cNvPr id="4036" name="Google Shape;4036;p16"/>
            <p:cNvCxnSpPr/>
            <p:nvPr/>
          </p:nvCxnSpPr>
          <p:spPr>
            <a:xfrm flipH="1" rot="10800000">
              <a:off x="2671" y="1806"/>
              <a:ext cx="268" cy="433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37" name="Google Shape;4037;p16"/>
            <p:cNvSpPr txBox="1"/>
            <p:nvPr/>
          </p:nvSpPr>
          <p:spPr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DSL access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multiplexer</a:t>
              </a:r>
              <a:endParaRPr/>
            </a:p>
          </p:txBody>
        </p:sp>
      </p:grpSp>
      <p:grpSp>
        <p:nvGrpSpPr>
          <p:cNvPr id="4038" name="Google Shape;4038;p16"/>
          <p:cNvGrpSpPr/>
          <p:nvPr/>
        </p:nvGrpSpPr>
        <p:grpSpPr>
          <a:xfrm>
            <a:off x="2740573" y="1985963"/>
            <a:ext cx="642938" cy="644525"/>
            <a:chOff x="-44" y="1473"/>
            <a:chExt cx="981" cy="1105"/>
          </a:xfrm>
        </p:grpSpPr>
        <p:pic>
          <p:nvPicPr>
            <p:cNvPr descr="desktop_computer_stylized_medium" id="4039" name="Google Shape;4039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0" name="Google Shape;4040;p1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1" name="Google Shape;4041;p1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17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Access networks: home networks</a:t>
            </a:r>
            <a:endParaRPr b="0" sz="5400"/>
          </a:p>
        </p:txBody>
      </p:sp>
      <p:sp>
        <p:nvSpPr>
          <p:cNvPr id="4048" name="Google Shape;4048;p17"/>
          <p:cNvSpPr/>
          <p:nvPr/>
        </p:nvSpPr>
        <p:spPr>
          <a:xfrm>
            <a:off x="2624905" y="1540065"/>
            <a:ext cx="5649912" cy="768350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9" name="Google Shape;4049;p17"/>
          <p:cNvSpPr txBox="1"/>
          <p:nvPr/>
        </p:nvSpPr>
        <p:spPr>
          <a:xfrm>
            <a:off x="8542942" y="3493569"/>
            <a:ext cx="2897188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to/from headend or central office</a:t>
            </a:r>
            <a:endParaRPr/>
          </a:p>
        </p:txBody>
      </p:sp>
      <p:sp>
        <p:nvSpPr>
          <p:cNvPr id="4050" name="Google Shape;4050;p17"/>
          <p:cNvSpPr/>
          <p:nvPr/>
        </p:nvSpPr>
        <p:spPr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1" name="Google Shape;4051;p17"/>
          <p:cNvGrpSpPr/>
          <p:nvPr/>
        </p:nvGrpSpPr>
        <p:grpSpPr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4052" name="Google Shape;4052;p17"/>
            <p:cNvGrpSpPr/>
            <p:nvPr/>
          </p:nvGrpSpPr>
          <p:grpSpPr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053" name="Google Shape;4053;p17"/>
              <p:cNvSpPr/>
              <p:nvPr/>
            </p:nvSpPr>
            <p:spPr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BFBFB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4" name="Google Shape;4054;p17"/>
              <p:cNvSpPr/>
              <p:nvPr/>
            </p:nvSpPr>
            <p:spPr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5" name="Google Shape;4055;p17"/>
              <p:cNvSpPr/>
              <p:nvPr/>
            </p:nvSpPr>
            <p:spPr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6" name="Google Shape;4056;p17"/>
              <p:cNvSpPr/>
              <p:nvPr/>
            </p:nvSpPr>
            <p:spPr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7" name="Google Shape;4057;p17"/>
              <p:cNvSpPr/>
              <p:nvPr/>
            </p:nvSpPr>
            <p:spPr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8" name="Google Shape;4058;p17"/>
              <p:cNvSpPr/>
              <p:nvPr/>
            </p:nvSpPr>
            <p:spPr>
              <a:xfrm flipH="1" rot="10800000">
                <a:off x="322" y="890"/>
                <a:ext cx="859" cy="1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59" name="Google Shape;4059;p17"/>
            <p:cNvCxnSpPr/>
            <p:nvPr/>
          </p:nvCxnSpPr>
          <p:spPr>
            <a:xfrm rot="10800000">
              <a:off x="3361" y="2258"/>
              <a:ext cx="96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0" name="Google Shape;4060;p17"/>
            <p:cNvCxnSpPr/>
            <p:nvPr/>
          </p:nvCxnSpPr>
          <p:spPr>
            <a:xfrm rot="10800000">
              <a:off x="2434" y="2261"/>
              <a:ext cx="288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061" name="Google Shape;4061;p17"/>
          <p:cNvCxnSpPr/>
          <p:nvPr/>
        </p:nvCxnSpPr>
        <p:spPr>
          <a:xfrm rot="10800000">
            <a:off x="4306067" y="3845115"/>
            <a:ext cx="82232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2" name="Google Shape;4062;p17"/>
          <p:cNvGrpSpPr/>
          <p:nvPr/>
        </p:nvGrpSpPr>
        <p:grpSpPr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descr="access_point_stylized_small" id="4063" name="Google Shape;4063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064" name="Google Shape;406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65" name="Google Shape;4065;p17"/>
          <p:cNvCxnSpPr/>
          <p:nvPr/>
        </p:nvCxnSpPr>
        <p:spPr>
          <a:xfrm rot="10800000">
            <a:off x="5632155" y="3109101"/>
            <a:ext cx="0" cy="46831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6" name="Google Shape;4066;p17"/>
          <p:cNvGrpSpPr/>
          <p:nvPr/>
        </p:nvGrpSpPr>
        <p:grpSpPr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4067" name="Google Shape;4067;p17"/>
            <p:cNvSpPr txBox="1"/>
            <p:nvPr/>
          </p:nvSpPr>
          <p:spPr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cable or DSL modem</a:t>
              </a:r>
              <a:endParaRPr/>
            </a:p>
          </p:txBody>
        </p:sp>
        <p:cxnSp>
          <p:nvCxnSpPr>
            <p:cNvPr id="4068" name="Google Shape;4068;p17"/>
            <p:cNvCxnSpPr/>
            <p:nvPr/>
          </p:nvCxnSpPr>
          <p:spPr>
            <a:xfrm>
              <a:off x="3449" y="2333"/>
              <a:ext cx="0" cy="59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69" name="Google Shape;4069;p17"/>
          <p:cNvGrpSpPr/>
          <p:nvPr/>
        </p:nvGrpSpPr>
        <p:grpSpPr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4070" name="Google Shape;4070;p17"/>
            <p:cNvSpPr txBox="1"/>
            <p:nvPr/>
          </p:nvSpPr>
          <p:spPr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router, firewall, NAT</a:t>
              </a:r>
              <a:endParaRPr/>
            </a:p>
          </p:txBody>
        </p:sp>
        <p:cxnSp>
          <p:nvCxnSpPr>
            <p:cNvPr id="4071" name="Google Shape;4071;p17"/>
            <p:cNvCxnSpPr/>
            <p:nvPr/>
          </p:nvCxnSpPr>
          <p:spPr>
            <a:xfrm>
              <a:off x="2645" y="2328"/>
              <a:ext cx="0" cy="938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72" name="Google Shape;4072;p17"/>
          <p:cNvGrpSpPr/>
          <p:nvPr/>
        </p:nvGrpSpPr>
        <p:grpSpPr>
          <a:xfrm>
            <a:off x="5476055" y="4957952"/>
            <a:ext cx="2927350" cy="1425205"/>
            <a:chOff x="2062" y="2532"/>
            <a:chExt cx="1844" cy="1239"/>
          </a:xfrm>
        </p:grpSpPr>
        <p:cxnSp>
          <p:nvCxnSpPr>
            <p:cNvPr id="4073" name="Google Shape;4073;p17"/>
            <p:cNvCxnSpPr/>
            <p:nvPr/>
          </p:nvCxnSpPr>
          <p:spPr>
            <a:xfrm>
              <a:off x="2064" y="2532"/>
              <a:ext cx="0" cy="938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4" name="Google Shape;4074;p17"/>
            <p:cNvSpPr txBox="1"/>
            <p:nvPr/>
          </p:nvSpPr>
          <p:spPr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wired Ethernet (1 Gbps)</a:t>
              </a:r>
              <a:endParaRPr/>
            </a:p>
          </p:txBody>
        </p:sp>
      </p:grpSp>
      <p:grpSp>
        <p:nvGrpSpPr>
          <p:cNvPr id="4075" name="Google Shape;4075;p17"/>
          <p:cNvGrpSpPr/>
          <p:nvPr/>
        </p:nvGrpSpPr>
        <p:grpSpPr>
          <a:xfrm>
            <a:off x="1907355" y="4107051"/>
            <a:ext cx="2354262" cy="2103436"/>
            <a:chOff x="23" y="2347"/>
            <a:chExt cx="1483" cy="1325"/>
          </a:xfrm>
        </p:grpSpPr>
        <p:cxnSp>
          <p:nvCxnSpPr>
            <p:cNvPr id="4076" name="Google Shape;4076;p17"/>
            <p:cNvCxnSpPr/>
            <p:nvPr/>
          </p:nvCxnSpPr>
          <p:spPr>
            <a:xfrm>
              <a:off x="1360" y="2347"/>
              <a:ext cx="0" cy="938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7" name="Google Shape;4077;p17"/>
            <p:cNvSpPr txBox="1"/>
            <p:nvPr/>
          </p:nvSpPr>
          <p:spPr>
            <a:xfrm>
              <a:off x="23" y="3300"/>
              <a:ext cx="1483" cy="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WiFi wireless access </a:t>
              </a:r>
              <a:endParaRPr/>
            </a:p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point (54, 450 Mbps)</a:t>
              </a:r>
              <a:endParaRPr/>
            </a:p>
          </p:txBody>
        </p:sp>
      </p:grpSp>
      <p:sp>
        <p:nvSpPr>
          <p:cNvPr id="4078" name="Google Shape;4078;p17"/>
          <p:cNvSpPr txBox="1"/>
          <p:nvPr/>
        </p:nvSpPr>
        <p:spPr>
          <a:xfrm>
            <a:off x="2285961" y="1599824"/>
            <a:ext cx="2569871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 and wired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devices</a:t>
            </a:r>
            <a:endParaRPr/>
          </a:p>
        </p:txBody>
      </p:sp>
      <p:grpSp>
        <p:nvGrpSpPr>
          <p:cNvPr id="4079" name="Google Shape;4079;p17"/>
          <p:cNvGrpSpPr/>
          <p:nvPr/>
        </p:nvGrpSpPr>
        <p:grpSpPr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descr="iphone_stylized_small" id="4080" name="Google Shape;408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081" name="Google Shape;4081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82" name="Google Shape;4082;p17"/>
          <p:cNvCxnSpPr/>
          <p:nvPr/>
        </p:nvCxnSpPr>
        <p:spPr>
          <a:xfrm>
            <a:off x="5632155" y="4054099"/>
            <a:ext cx="2" cy="22512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3" name="Google Shape;4083;p17"/>
          <p:cNvSpPr/>
          <p:nvPr/>
        </p:nvSpPr>
        <p:spPr>
          <a:xfrm>
            <a:off x="3151955" y="3382613"/>
            <a:ext cx="4895850" cy="81017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4" name="Google Shape;4084;p17"/>
          <p:cNvGrpSpPr/>
          <p:nvPr/>
        </p:nvGrpSpPr>
        <p:grpSpPr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4085" name="Google Shape;4085;p17"/>
            <p:cNvSpPr txBox="1"/>
            <p:nvPr/>
          </p:nvSpPr>
          <p:spPr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often combined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 single box</a:t>
              </a:r>
              <a:endParaRPr/>
            </a:p>
          </p:txBody>
        </p:sp>
        <p:cxnSp>
          <p:nvCxnSpPr>
            <p:cNvPr id="4086" name="Google Shape;4086;p17"/>
            <p:cNvCxnSpPr/>
            <p:nvPr/>
          </p:nvCxnSpPr>
          <p:spPr>
            <a:xfrm flipH="1" rot="10800000">
              <a:off x="590" y="2225"/>
              <a:ext cx="238" cy="17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87" name="Google Shape;4087;p17"/>
          <p:cNvGrpSpPr/>
          <p:nvPr/>
        </p:nvGrpSpPr>
        <p:grpSpPr>
          <a:xfrm>
            <a:off x="4250505" y="1948053"/>
            <a:ext cx="954087" cy="1041126"/>
            <a:chOff x="877" y="1008"/>
            <a:chExt cx="2747" cy="2626"/>
          </a:xfrm>
        </p:grpSpPr>
        <p:pic>
          <p:nvPicPr>
            <p:cNvPr descr="antenna_stylized" id="4088" name="Google Shape;4088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089" name="Google Shape;4089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0" name="Google Shape;4090;p17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091" name="Google Shape;4091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2" name="Google Shape;4092;p17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8" name="Google Shape;4098;p17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99" name="Google Shape;4099;p1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1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1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17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p1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4" name="Google Shape;4104;p17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5" name="Google Shape;4105;p17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17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17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17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1" name="Google Shape;4111;p17"/>
          <p:cNvGrpSpPr/>
          <p:nvPr/>
        </p:nvGrpSpPr>
        <p:grpSpPr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descr="desktop_computer_stylized_medium" id="4112" name="Google Shape;4112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3" name="Google Shape;4113;p1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4" name="Google Shape;4114;p17"/>
          <p:cNvGrpSpPr/>
          <p:nvPr/>
        </p:nvGrpSpPr>
        <p:grpSpPr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descr="desktop_computer_stylized_medium" id="4115" name="Google Shape;4115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6" name="Google Shape;4116;p1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7" name="Google Shape;4117;p17"/>
          <p:cNvGrpSpPr/>
          <p:nvPr/>
        </p:nvGrpSpPr>
        <p:grpSpPr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descr="fridge2.png" id="4118" name="Google Shape;4118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119" name="Google Shape;4119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0" name="Google Shape;4120;p17"/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4121" name="Google Shape;4121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122" name="Google Shape;4122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123" name="Google Shape;4123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24" name="Google Shape;4124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5" name="Google Shape;4125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6" name="Google Shape;4126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28" name="Google Shape;4128;p1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p18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Wireless access networks</a:t>
            </a:r>
            <a:endParaRPr b="0" sz="5400"/>
          </a:p>
        </p:txBody>
      </p:sp>
      <p:sp>
        <p:nvSpPr>
          <p:cNvPr id="4135" name="Google Shape;4135;p18"/>
          <p:cNvSpPr txBox="1"/>
          <p:nvPr/>
        </p:nvSpPr>
        <p:spPr>
          <a:xfrm>
            <a:off x="889001" y="1174398"/>
            <a:ext cx="9379606" cy="1118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Shared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access network connects end system to router</a:t>
            </a:r>
            <a:endParaRPr/>
          </a:p>
          <a:p>
            <a:pPr indent="-225425" lvl="0" marL="3397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base station aka “access point”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6" name="Google Shape;4136;p18"/>
          <p:cNvGrpSpPr/>
          <p:nvPr/>
        </p:nvGrpSpPr>
        <p:grpSpPr>
          <a:xfrm>
            <a:off x="848711" y="2383154"/>
            <a:ext cx="4720964" cy="4020776"/>
            <a:chOff x="848711" y="2383154"/>
            <a:chExt cx="4720964" cy="4020776"/>
          </a:xfrm>
        </p:grpSpPr>
        <p:sp>
          <p:nvSpPr>
            <p:cNvPr id="4137" name="Google Shape;4137;p18"/>
            <p:cNvSpPr/>
            <p:nvPr/>
          </p:nvSpPr>
          <p:spPr>
            <a:xfrm>
              <a:off x="848711" y="2383154"/>
              <a:ext cx="4720964" cy="3118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b="0" i="0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Wireless local area networks </a:t>
              </a: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(WLANs)</a:t>
              </a:r>
              <a:endParaRPr/>
            </a:p>
            <a:p>
              <a:pPr indent="-260350" lvl="1" marL="342900" marR="0" rtl="0" algn="l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typically within or around building (~100 ft)</a:t>
              </a:r>
              <a:endParaRPr/>
            </a:p>
            <a:p>
              <a:pPr indent="-260350" lvl="1" marL="342900" marR="0" rtl="0" algn="l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802.11b/g/n (WiFi): 11, 54, 450 Mbps transmission rate</a:t>
              </a:r>
              <a:endParaRPr/>
            </a:p>
          </p:txBody>
        </p:sp>
        <p:grpSp>
          <p:nvGrpSpPr>
            <p:cNvPr id="4138" name="Google Shape;4138;p18"/>
            <p:cNvGrpSpPr/>
            <p:nvPr/>
          </p:nvGrpSpPr>
          <p:grpSpPr>
            <a:xfrm>
              <a:off x="1457197" y="4740844"/>
              <a:ext cx="2487613" cy="1562100"/>
              <a:chOff x="2889" y="1631"/>
              <a:chExt cx="980" cy="743"/>
            </a:xfrm>
          </p:grpSpPr>
          <p:sp>
            <p:nvSpPr>
              <p:cNvPr id="4139" name="Google Shape;4139;p18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18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fmla="val 50000" name="adj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141" name="Google Shape;4141;p18"/>
            <p:cNvCxnSpPr/>
            <p:nvPr/>
          </p:nvCxnSpPr>
          <p:spPr>
            <a:xfrm>
              <a:off x="3123661" y="6082085"/>
              <a:ext cx="934073" cy="396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2" name="Google Shape;4142;p18"/>
            <p:cNvCxnSpPr/>
            <p:nvPr/>
          </p:nvCxnSpPr>
          <p:spPr>
            <a:xfrm flipH="1" rot="10800000">
              <a:off x="2501772" y="6010844"/>
              <a:ext cx="287338" cy="47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143" name="Google Shape;4143;p18"/>
            <p:cNvGrpSpPr/>
            <p:nvPr/>
          </p:nvGrpSpPr>
          <p:grpSpPr>
            <a:xfrm>
              <a:off x="2025522" y="5620319"/>
              <a:ext cx="863600" cy="588962"/>
              <a:chOff x="2967" y="478"/>
              <a:chExt cx="788" cy="625"/>
            </a:xfrm>
          </p:grpSpPr>
          <p:pic>
            <p:nvPicPr>
              <p:cNvPr descr="access_point_stylized_small" id="4144" name="Google Shape;4144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4145" name="Google Shape;4145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46" name="Google Shape;4146;p18"/>
            <p:cNvGrpSpPr/>
            <p:nvPr/>
          </p:nvGrpSpPr>
          <p:grpSpPr>
            <a:xfrm>
              <a:off x="1939797" y="4851969"/>
              <a:ext cx="757238" cy="691939"/>
              <a:chOff x="877" y="1008"/>
              <a:chExt cx="2747" cy="2626"/>
            </a:xfrm>
          </p:grpSpPr>
          <p:pic>
            <p:nvPicPr>
              <p:cNvPr descr="antenna_stylized" id="4147" name="Google Shape;4147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4148" name="Google Shape;4148;p1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 rot="109064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49" name="Google Shape;4149;p18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4150" name="Google Shape;4150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51" name="Google Shape;4151;p18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18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18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18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18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18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57" name="Google Shape;4157;p18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158" name="Google Shape;4158;p18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9" name="Google Shape;4159;p18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0" name="Google Shape;4160;p18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1" name="Google Shape;4161;p18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2" name="Google Shape;4162;p18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3" name="Google Shape;4163;p18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64" name="Google Shape;4164;p18"/>
              <p:cNvSpPr/>
              <p:nvPr/>
            </p:nvSpPr>
            <p:spPr>
              <a:xfrm>
                <a:off x="2577" y="3043"/>
                <a:ext cx="614" cy="514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18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6" name="Google Shape;4166;p18"/>
              <p:cNvSpPr/>
              <p:nvPr/>
            </p:nvSpPr>
            <p:spPr>
              <a:xfrm>
                <a:off x="1011" y="2998"/>
                <a:ext cx="17" cy="95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7" name="Google Shape;4167;p18"/>
              <p:cNvSpPr/>
              <p:nvPr/>
            </p:nvSpPr>
            <p:spPr>
              <a:xfrm>
                <a:off x="1012" y="2611"/>
                <a:ext cx="730" cy="39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8" name="Google Shape;4168;p18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9" name="Google Shape;4169;p18"/>
              <p:cNvSpPr/>
              <p:nvPr/>
            </p:nvSpPr>
            <p:spPr>
              <a:xfrm flipH="1" rot="10800000">
                <a:off x="2549" y="2986"/>
                <a:ext cx="608" cy="467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0" name="Google Shape;4170;p18"/>
            <p:cNvSpPr txBox="1"/>
            <p:nvPr/>
          </p:nvSpPr>
          <p:spPr>
            <a:xfrm>
              <a:off x="3690431" y="6037217"/>
              <a:ext cx="12128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/>
            </a:p>
          </p:txBody>
        </p:sp>
        <p:grpSp>
          <p:nvGrpSpPr>
            <p:cNvPr id="4171" name="Google Shape;4171;p18"/>
            <p:cNvGrpSpPr/>
            <p:nvPr/>
          </p:nvGrpSpPr>
          <p:grpSpPr>
            <a:xfrm>
              <a:off x="2828797" y="4912294"/>
              <a:ext cx="636588" cy="879475"/>
              <a:chOff x="5806938" y="3011924"/>
              <a:chExt cx="347997" cy="396620"/>
            </a:xfrm>
          </p:grpSpPr>
          <p:pic>
            <p:nvPicPr>
              <p:cNvPr descr="fridge2.png" id="4172" name="Google Shape;4172;p1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4173" name="Google Shape;4173;p1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74" name="Google Shape;4174;p18"/>
            <p:cNvGrpSpPr/>
            <p:nvPr/>
          </p:nvGrpSpPr>
          <p:grpSpPr>
            <a:xfrm>
              <a:off x="2789999" y="5883655"/>
              <a:ext cx="686068" cy="362749"/>
              <a:chOff x="7493876" y="2774731"/>
              <a:chExt cx="1481958" cy="894622"/>
            </a:xfrm>
          </p:grpSpPr>
          <p:sp>
            <p:nvSpPr>
              <p:cNvPr id="4175" name="Google Shape;4175;p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176" name="Google Shape;4176;p1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177" name="Google Shape;4177;p1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78" name="Google Shape;4178;p1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9" name="Google Shape;4179;p1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0" name="Google Shape;4180;p1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1" name="Google Shape;4181;p1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182" name="Google Shape;4182;p18"/>
          <p:cNvGrpSpPr/>
          <p:nvPr/>
        </p:nvGrpSpPr>
        <p:grpSpPr>
          <a:xfrm>
            <a:off x="6622327" y="1977830"/>
            <a:ext cx="5443549" cy="4198133"/>
            <a:chOff x="6622327" y="1977830"/>
            <a:chExt cx="5443549" cy="4198133"/>
          </a:xfrm>
        </p:grpSpPr>
        <p:sp>
          <p:nvSpPr>
            <p:cNvPr id="4183" name="Google Shape;4183;p18"/>
            <p:cNvSpPr/>
            <p:nvPr/>
          </p:nvSpPr>
          <p:spPr>
            <a:xfrm>
              <a:off x="6874928" y="4765952"/>
              <a:ext cx="2365994" cy="1410011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4" name="Google Shape;4184;p18"/>
            <p:cNvCxnSpPr/>
            <p:nvPr/>
          </p:nvCxnSpPr>
          <p:spPr>
            <a:xfrm>
              <a:off x="8360702" y="5771600"/>
              <a:ext cx="203294" cy="325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descr="car_icon_small" id="4185" name="Google Shape;4185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27747" y="4780575"/>
              <a:ext cx="1157044" cy="221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6" name="Google Shape;4186;p18"/>
            <p:cNvGrpSpPr/>
            <p:nvPr/>
          </p:nvGrpSpPr>
          <p:grpSpPr>
            <a:xfrm>
              <a:off x="7435067" y="4550795"/>
              <a:ext cx="566627" cy="507604"/>
              <a:chOff x="2751" y="1851"/>
              <a:chExt cx="462" cy="478"/>
            </a:xfrm>
          </p:grpSpPr>
          <p:pic>
            <p:nvPicPr>
              <p:cNvPr descr="iphone_stylized_small" id="4187" name="Google Shape;4187;p1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4188" name="Google Shape;4188;p1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89" name="Google Shape;4189;p18"/>
            <p:cNvGrpSpPr/>
            <p:nvPr/>
          </p:nvGrpSpPr>
          <p:grpSpPr>
            <a:xfrm>
              <a:off x="8044949" y="4943509"/>
              <a:ext cx="622858" cy="831384"/>
              <a:chOff x="742" y="2409"/>
              <a:chExt cx="576" cy="881"/>
            </a:xfrm>
          </p:grpSpPr>
          <p:grpSp>
            <p:nvGrpSpPr>
              <p:cNvPr id="4190" name="Google Shape;4190;p18"/>
              <p:cNvGrpSpPr/>
              <p:nvPr/>
            </p:nvGrpSpPr>
            <p:grpSpPr>
              <a:xfrm>
                <a:off x="832" y="2643"/>
                <a:ext cx="376" cy="647"/>
                <a:chOff x="3130" y="3288"/>
                <a:chExt cx="410" cy="742"/>
              </a:xfrm>
            </p:grpSpPr>
            <p:cxnSp>
              <p:nvCxnSpPr>
                <p:cNvPr id="4191" name="Google Shape;4191;p18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2" name="Google Shape;4192;p18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3" name="Google Shape;4193;p18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4" name="Google Shape;4194;p18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5" name="Google Shape;4195;p18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6" name="Google Shape;4196;p18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7" name="Google Shape;4197;p18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8" name="Google Shape;4198;p18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9" name="Google Shape;4199;p18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0" name="Google Shape;4200;p18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1" name="Google Shape;4201;p18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2" name="Google Shape;4202;p18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3" name="Google Shape;4203;p18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4" name="Google Shape;4204;p18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5" name="Google Shape;4205;p18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cell_tower_radiation copy" id="4206" name="Google Shape;4206;p1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07" name="Google Shape;4207;p18"/>
              <p:cNvSpPr/>
              <p:nvPr/>
            </p:nvSpPr>
            <p:spPr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08" name="Google Shape;4208;p18"/>
            <p:cNvGrpSpPr/>
            <p:nvPr/>
          </p:nvGrpSpPr>
          <p:grpSpPr>
            <a:xfrm>
              <a:off x="7011178" y="5204622"/>
              <a:ext cx="728830" cy="544174"/>
              <a:chOff x="877" y="1008"/>
              <a:chExt cx="2747" cy="2626"/>
            </a:xfrm>
          </p:grpSpPr>
          <p:pic>
            <p:nvPicPr>
              <p:cNvPr descr="antenna_stylized" id="4209" name="Google Shape;4209;p1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4210" name="Google Shape;4210;p1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 flipH="1" rot="109064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1" name="Google Shape;4211;p18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4212" name="Google Shape;4212;p1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3" name="Google Shape;4213;p18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4" name="Google Shape;4214;p18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5" name="Google Shape;4215;p18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6" name="Google Shape;4216;p18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7" name="Google Shape;4217;p18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8" name="Google Shape;4218;p18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19" name="Google Shape;4219;p18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220" name="Google Shape;4220;p18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1" name="Google Shape;4221;p18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2" name="Google Shape;4222;p18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3" name="Google Shape;4223;p18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4" name="Google Shape;4224;p18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5" name="Google Shape;4225;p18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26" name="Google Shape;4226;p18"/>
              <p:cNvSpPr/>
              <p:nvPr/>
            </p:nvSpPr>
            <p:spPr>
              <a:xfrm>
                <a:off x="2577" y="3043"/>
                <a:ext cx="614" cy="514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7" name="Google Shape;4227;p18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8" name="Google Shape;4228;p18"/>
              <p:cNvSpPr/>
              <p:nvPr/>
            </p:nvSpPr>
            <p:spPr>
              <a:xfrm>
                <a:off x="1011" y="2998"/>
                <a:ext cx="17" cy="95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9" name="Google Shape;4229;p18"/>
              <p:cNvSpPr/>
              <p:nvPr/>
            </p:nvSpPr>
            <p:spPr>
              <a:xfrm>
                <a:off x="1012" y="2611"/>
                <a:ext cx="730" cy="39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0" name="Google Shape;4230;p18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1" name="Google Shape;4231;p18"/>
              <p:cNvSpPr/>
              <p:nvPr/>
            </p:nvSpPr>
            <p:spPr>
              <a:xfrm flipH="1" rot="10800000">
                <a:off x="2549" y="2986"/>
                <a:ext cx="608" cy="467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232" name="Google Shape;4232;p18"/>
            <p:cNvCxnSpPr/>
            <p:nvPr/>
          </p:nvCxnSpPr>
          <p:spPr>
            <a:xfrm>
              <a:off x="8933050" y="5885917"/>
              <a:ext cx="62934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3" name="Google Shape;4233;p18"/>
            <p:cNvSpPr txBox="1"/>
            <p:nvPr/>
          </p:nvSpPr>
          <p:spPr>
            <a:xfrm>
              <a:off x="9277842" y="5809251"/>
              <a:ext cx="1212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6622327" y="1977830"/>
              <a:ext cx="5443549" cy="2625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43840" lvl="0" marL="34290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56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b="0" i="0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Wide-area cellular access networks</a:t>
              </a:r>
              <a:endParaRPr/>
            </a:p>
            <a:p>
              <a:pPr indent="-249238" lvl="1" marL="4572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provided by mobile, cellular network operator (10’s km)</a:t>
              </a:r>
              <a:endParaRPr/>
            </a:p>
            <a:p>
              <a:pPr indent="-249238" lvl="1" marL="4572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10’s Mbps </a:t>
              </a:r>
              <a:endParaRPr/>
            </a:p>
            <a:p>
              <a:pPr indent="-249238" lvl="1" marL="4572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4G cellular networks (5G coming)</a:t>
              </a:r>
              <a:endParaRPr/>
            </a:p>
          </p:txBody>
        </p:sp>
        <p:grpSp>
          <p:nvGrpSpPr>
            <p:cNvPr id="4235" name="Google Shape;4235;p18"/>
            <p:cNvGrpSpPr/>
            <p:nvPr/>
          </p:nvGrpSpPr>
          <p:grpSpPr>
            <a:xfrm>
              <a:off x="8517156" y="5755545"/>
              <a:ext cx="499292" cy="246225"/>
              <a:chOff x="7493876" y="2774731"/>
              <a:chExt cx="1481958" cy="894622"/>
            </a:xfrm>
          </p:grpSpPr>
          <p:sp>
            <p:nvSpPr>
              <p:cNvPr id="4236" name="Google Shape;4236;p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237" name="Google Shape;4237;p1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238" name="Google Shape;4238;p1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39" name="Google Shape;4239;p1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0" name="Google Shape;4240;p1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1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1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243" name="Google Shape;4243;p1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p19"/>
          <p:cNvSpPr txBox="1"/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Access networks: enterprise networks</a:t>
            </a:r>
            <a:endParaRPr b="0" sz="5400"/>
          </a:p>
        </p:txBody>
      </p:sp>
      <p:sp>
        <p:nvSpPr>
          <p:cNvPr id="4250" name="Google Shape;4250;p19"/>
          <p:cNvSpPr txBox="1"/>
          <p:nvPr/>
        </p:nvSpPr>
        <p:spPr>
          <a:xfrm>
            <a:off x="1016188" y="3974373"/>
            <a:ext cx="10847590" cy="2401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companies, universities, etc.</a:t>
            </a:r>
            <a:endParaRPr/>
          </a:p>
          <a:p>
            <a:pPr indent="-287338" lvl="1" marL="2873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mix of wired, wireless link technologies, connecting a mix of switches and routers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(we’ll cover differences shortly)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2" marL="7350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Ethernet: wired access at 100Mbps, 1Gbps, 10Gbps </a:t>
            </a:r>
            <a:endParaRPr/>
          </a:p>
          <a:p>
            <a:pPr indent="-287338" lvl="2" marL="7350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WiFi: wireless access points at 11, 54, 450 Mbps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1" name="Google Shape;4251;p19"/>
          <p:cNvCxnSpPr/>
          <p:nvPr/>
        </p:nvCxnSpPr>
        <p:spPr>
          <a:xfrm>
            <a:off x="4170166" y="2675819"/>
            <a:ext cx="0" cy="306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2" name="Google Shape;4252;p19"/>
          <p:cNvCxnSpPr/>
          <p:nvPr/>
        </p:nvCxnSpPr>
        <p:spPr>
          <a:xfrm>
            <a:off x="4478096" y="2681014"/>
            <a:ext cx="0" cy="3658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3" name="Google Shape;4253;p19"/>
          <p:cNvCxnSpPr/>
          <p:nvPr/>
        </p:nvCxnSpPr>
        <p:spPr>
          <a:xfrm rot="10800000">
            <a:off x="3726933" y="2663348"/>
            <a:ext cx="5120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4" name="Google Shape;4254;p19"/>
          <p:cNvCxnSpPr/>
          <p:nvPr/>
        </p:nvCxnSpPr>
        <p:spPr>
          <a:xfrm rot="10800000">
            <a:off x="3354851" y="2518893"/>
            <a:ext cx="78032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5" name="Google Shape;4255;p19"/>
          <p:cNvCxnSpPr/>
          <p:nvPr/>
        </p:nvCxnSpPr>
        <p:spPr>
          <a:xfrm rot="10800000">
            <a:off x="4296137" y="2114630"/>
            <a:ext cx="0" cy="351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56" name="Google Shape;4256;p19"/>
          <p:cNvGrpSpPr/>
          <p:nvPr/>
        </p:nvGrpSpPr>
        <p:grpSpPr>
          <a:xfrm>
            <a:off x="4075687" y="1818447"/>
            <a:ext cx="641521" cy="410499"/>
            <a:chOff x="2967" y="478"/>
            <a:chExt cx="788" cy="625"/>
          </a:xfrm>
        </p:grpSpPr>
        <p:pic>
          <p:nvPicPr>
            <p:cNvPr descr="access_point_stylized_small" id="4257" name="Google Shape;425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258" name="Google Shape;425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9" name="Google Shape;4259;p19"/>
          <p:cNvGrpSpPr/>
          <p:nvPr/>
        </p:nvGrpSpPr>
        <p:grpSpPr>
          <a:xfrm>
            <a:off x="4558577" y="1396516"/>
            <a:ext cx="457229" cy="468771"/>
            <a:chOff x="877" y="1008"/>
            <a:chExt cx="2747" cy="2626"/>
          </a:xfrm>
        </p:grpSpPr>
        <p:pic>
          <p:nvPicPr>
            <p:cNvPr descr="antenna_stylized" id="4260" name="Google Shape;4260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261" name="Google Shape;4261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2" name="Google Shape;4262;p19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263" name="Google Shape;4263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4" name="Google Shape;4264;p19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19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6" name="Google Shape;4266;p19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19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8" name="Google Shape;4268;p19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19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70" name="Google Shape;4270;p19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71" name="Google Shape;4271;p19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2" name="Google Shape;4272;p19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3" name="Google Shape;4273;p19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4" name="Google Shape;4274;p19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5" name="Google Shape;4275;p19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6" name="Google Shape;4276;p19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77" name="Google Shape;4277;p19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8" name="Google Shape;4278;p19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p19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0" name="Google Shape;4280;p19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1" name="Google Shape;4281;p19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p19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3" name="Google Shape;4283;p19"/>
          <p:cNvGrpSpPr/>
          <p:nvPr/>
        </p:nvGrpSpPr>
        <p:grpSpPr>
          <a:xfrm>
            <a:off x="3434166" y="1579422"/>
            <a:ext cx="416406" cy="415047"/>
            <a:chOff x="877" y="1008"/>
            <a:chExt cx="2747" cy="2626"/>
          </a:xfrm>
        </p:grpSpPr>
        <p:pic>
          <p:nvPicPr>
            <p:cNvPr descr="antenna_stylized" id="4284" name="Google Shape;4284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285" name="Google Shape;4285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6" name="Google Shape;4286;p19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287" name="Google Shape;4287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8" name="Google Shape;4288;p19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p19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0" name="Google Shape;4290;p19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1" name="Google Shape;4291;p19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2" name="Google Shape;4292;p19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3" name="Google Shape;4293;p19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4" name="Google Shape;4294;p19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95" name="Google Shape;4295;p19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6" name="Google Shape;4296;p19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7" name="Google Shape;4297;p19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8" name="Google Shape;4298;p19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9" name="Google Shape;4299;p19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0" name="Google Shape;4300;p19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1" name="Google Shape;4301;p19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2" name="Google Shape;4302;p19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3" name="Google Shape;4303;p19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4" name="Google Shape;4304;p19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19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6" name="Google Shape;4306;p19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7" name="Google Shape;4307;p19"/>
          <p:cNvGrpSpPr/>
          <p:nvPr/>
        </p:nvGrpSpPr>
        <p:grpSpPr>
          <a:xfrm>
            <a:off x="3983542" y="1377810"/>
            <a:ext cx="466561" cy="408726"/>
            <a:chOff x="877" y="1008"/>
            <a:chExt cx="2747" cy="2626"/>
          </a:xfrm>
        </p:grpSpPr>
        <p:pic>
          <p:nvPicPr>
            <p:cNvPr descr="antenna_stylized" id="4308" name="Google Shape;4308;p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309" name="Google Shape;4309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0" name="Google Shape;4310;p19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311" name="Google Shape;4311;p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2" name="Google Shape;4312;p19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3" name="Google Shape;4313;p19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4" name="Google Shape;4314;p19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19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19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19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8" name="Google Shape;4318;p19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19" name="Google Shape;4319;p19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0" name="Google Shape;4320;p19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1" name="Google Shape;4321;p19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2" name="Google Shape;4322;p19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3" name="Google Shape;4323;p19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4" name="Google Shape;4324;p19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25" name="Google Shape;4325;p19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19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19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19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19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19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31" name="Google Shape;4331;p19"/>
          <p:cNvCxnSpPr/>
          <p:nvPr/>
        </p:nvCxnSpPr>
        <p:spPr>
          <a:xfrm flipH="1" rot="10800000">
            <a:off x="4581905" y="1972254"/>
            <a:ext cx="1225888" cy="50195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2" name="Google Shape;4332;p19"/>
          <p:cNvCxnSpPr/>
          <p:nvPr/>
        </p:nvCxnSpPr>
        <p:spPr>
          <a:xfrm>
            <a:off x="5916269" y="2557345"/>
            <a:ext cx="0" cy="42712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3" name="Google Shape;4333;p19"/>
          <p:cNvCxnSpPr/>
          <p:nvPr/>
        </p:nvCxnSpPr>
        <p:spPr>
          <a:xfrm>
            <a:off x="6196205" y="2552149"/>
            <a:ext cx="0" cy="42712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34" name="Google Shape;4334;p19"/>
          <p:cNvGrpSpPr/>
          <p:nvPr/>
        </p:nvGrpSpPr>
        <p:grpSpPr>
          <a:xfrm>
            <a:off x="5797296" y="2957452"/>
            <a:ext cx="268272" cy="501952"/>
            <a:chOff x="4140" y="429"/>
            <a:chExt cx="1425" cy="2396"/>
          </a:xfrm>
        </p:grpSpPr>
        <p:sp>
          <p:nvSpPr>
            <p:cNvPr id="4335" name="Google Shape;4335;p1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19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1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1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19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0" name="Google Shape;4340;p19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4341" name="Google Shape;4341;p19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2" name="Google Shape;4342;p19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3" name="Google Shape;4343;p19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4" name="Google Shape;4344;p19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4345" name="Google Shape;4345;p19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6" name="Google Shape;4346;p19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7" name="Google Shape;4347;p19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19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9" name="Google Shape;4349;p19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4350" name="Google Shape;4350;p19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1" name="Google Shape;4351;p19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2" name="Google Shape;4352;p1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3" name="Google Shape;4353;p19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4354" name="Google Shape;4354;p19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5" name="Google Shape;4355;p19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6" name="Google Shape;4356;p19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1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1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19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1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19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19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19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19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19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19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7" name="Google Shape;4367;p19"/>
          <p:cNvSpPr txBox="1"/>
          <p:nvPr/>
        </p:nvSpPr>
        <p:spPr>
          <a:xfrm>
            <a:off x="4764388" y="2906529"/>
            <a:ext cx="927409" cy="46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 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/>
          </a:p>
        </p:txBody>
      </p:sp>
      <p:cxnSp>
        <p:nvCxnSpPr>
          <p:cNvPr id="4368" name="Google Shape;4368;p19"/>
          <p:cNvCxnSpPr/>
          <p:nvPr/>
        </p:nvCxnSpPr>
        <p:spPr>
          <a:xfrm>
            <a:off x="6439983" y="3178810"/>
            <a:ext cx="386079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9" name="Google Shape;4369;p19"/>
          <p:cNvSpPr txBox="1"/>
          <p:nvPr/>
        </p:nvSpPr>
        <p:spPr>
          <a:xfrm>
            <a:off x="6660355" y="2915882"/>
            <a:ext cx="1603958" cy="46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mail,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servers</a:t>
            </a:r>
            <a:endParaRPr/>
          </a:p>
        </p:txBody>
      </p:sp>
      <p:sp>
        <p:nvSpPr>
          <p:cNvPr id="4370" name="Google Shape;4370;p19"/>
          <p:cNvSpPr txBox="1"/>
          <p:nvPr/>
        </p:nvSpPr>
        <p:spPr>
          <a:xfrm>
            <a:off x="7268479" y="2511682"/>
            <a:ext cx="1719743" cy="269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router</a:t>
            </a:r>
            <a:endParaRPr/>
          </a:p>
        </p:txBody>
      </p:sp>
      <p:cxnSp>
        <p:nvCxnSpPr>
          <p:cNvPr id="4371" name="Google Shape;4371;p19"/>
          <p:cNvCxnSpPr/>
          <p:nvPr/>
        </p:nvCxnSpPr>
        <p:spPr>
          <a:xfrm>
            <a:off x="6585783" y="2140611"/>
            <a:ext cx="739499" cy="434401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2" name="Google Shape;4372;p19"/>
          <p:cNvCxnSpPr/>
          <p:nvPr/>
        </p:nvCxnSpPr>
        <p:spPr>
          <a:xfrm>
            <a:off x="6639438" y="1920292"/>
            <a:ext cx="71383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3" name="Google Shape;4373;p19"/>
          <p:cNvCxnSpPr/>
          <p:nvPr/>
        </p:nvCxnSpPr>
        <p:spPr>
          <a:xfrm>
            <a:off x="7396433" y="1918214"/>
            <a:ext cx="71383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74" name="Google Shape;4374;p19"/>
          <p:cNvCxnSpPr/>
          <p:nvPr/>
        </p:nvCxnSpPr>
        <p:spPr>
          <a:xfrm>
            <a:off x="6948534" y="1976411"/>
            <a:ext cx="369749" cy="217201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5" name="Google Shape;4375;p19"/>
          <p:cNvSpPr txBox="1"/>
          <p:nvPr/>
        </p:nvSpPr>
        <p:spPr>
          <a:xfrm>
            <a:off x="7321915" y="2109434"/>
            <a:ext cx="1612869" cy="65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 link to 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 (Internet)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76" name="Google Shape;4376;p19"/>
          <p:cNvCxnSpPr/>
          <p:nvPr/>
        </p:nvCxnSpPr>
        <p:spPr>
          <a:xfrm>
            <a:off x="6202037" y="2116709"/>
            <a:ext cx="0" cy="19433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77" name="Google Shape;4377;p19"/>
          <p:cNvGrpSpPr/>
          <p:nvPr/>
        </p:nvGrpSpPr>
        <p:grpSpPr>
          <a:xfrm>
            <a:off x="6120389" y="2953295"/>
            <a:ext cx="268272" cy="501952"/>
            <a:chOff x="4140" y="429"/>
            <a:chExt cx="1425" cy="2396"/>
          </a:xfrm>
        </p:grpSpPr>
        <p:sp>
          <p:nvSpPr>
            <p:cNvPr id="4378" name="Google Shape;4378;p1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19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1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1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19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3" name="Google Shape;4383;p19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4384" name="Google Shape;4384;p19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19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86" name="Google Shape;4386;p19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7" name="Google Shape;4387;p19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4388" name="Google Shape;4388;p19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19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0" name="Google Shape;4390;p19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19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2" name="Google Shape;4392;p19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4393" name="Google Shape;4393;p19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19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5" name="Google Shape;4395;p1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96" name="Google Shape;4396;p19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4397" name="Google Shape;4397;p19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19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9" name="Google Shape;4399;p19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1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1" name="Google Shape;4401;p1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2" name="Google Shape;4402;p19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1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4" name="Google Shape;4404;p19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19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19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19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19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19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0" name="Google Shape;4410;p19"/>
          <p:cNvGrpSpPr/>
          <p:nvPr/>
        </p:nvGrpSpPr>
        <p:grpSpPr>
          <a:xfrm>
            <a:off x="2986268" y="2270516"/>
            <a:ext cx="531879" cy="435440"/>
            <a:chOff x="-44" y="1473"/>
            <a:chExt cx="981" cy="1105"/>
          </a:xfrm>
        </p:grpSpPr>
        <p:pic>
          <p:nvPicPr>
            <p:cNvPr descr="desktop_computer_stylized_medium" id="4411" name="Google Shape;4411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2" name="Google Shape;4412;p1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3" name="Google Shape;4413;p19"/>
          <p:cNvGrpSpPr/>
          <p:nvPr/>
        </p:nvGrpSpPr>
        <p:grpSpPr>
          <a:xfrm>
            <a:off x="3275536" y="2564620"/>
            <a:ext cx="531879" cy="435441"/>
            <a:chOff x="-44" y="1473"/>
            <a:chExt cx="981" cy="1105"/>
          </a:xfrm>
        </p:grpSpPr>
        <p:pic>
          <p:nvPicPr>
            <p:cNvPr descr="desktop_computer_stylized_medium" id="4414" name="Google Shape;4414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5" name="Google Shape;4415;p1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6" name="Google Shape;4416;p19"/>
          <p:cNvGrpSpPr/>
          <p:nvPr/>
        </p:nvGrpSpPr>
        <p:grpSpPr>
          <a:xfrm>
            <a:off x="3724601" y="2941863"/>
            <a:ext cx="531879" cy="435440"/>
            <a:chOff x="-44" y="1473"/>
            <a:chExt cx="981" cy="1105"/>
          </a:xfrm>
        </p:grpSpPr>
        <p:pic>
          <p:nvPicPr>
            <p:cNvPr descr="desktop_computer_stylized_medium" id="4417" name="Google Shape;4417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8" name="Google Shape;4418;p1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9" name="Google Shape;4419;p19"/>
          <p:cNvGrpSpPr/>
          <p:nvPr/>
        </p:nvGrpSpPr>
        <p:grpSpPr>
          <a:xfrm>
            <a:off x="4145671" y="2951216"/>
            <a:ext cx="531879" cy="435441"/>
            <a:chOff x="-44" y="1473"/>
            <a:chExt cx="981" cy="1105"/>
          </a:xfrm>
        </p:grpSpPr>
        <p:pic>
          <p:nvPicPr>
            <p:cNvPr descr="desktop_computer_stylized_medium" id="4420" name="Google Shape;4420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1" name="Google Shape;4421;p1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2" name="Google Shape;4422;p19"/>
          <p:cNvGrpSpPr/>
          <p:nvPr/>
        </p:nvGrpSpPr>
        <p:grpSpPr>
          <a:xfrm>
            <a:off x="5763477" y="1758396"/>
            <a:ext cx="875961" cy="382215"/>
            <a:chOff x="7493876" y="2774731"/>
            <a:chExt cx="1481958" cy="894622"/>
          </a:xfrm>
        </p:grpSpPr>
        <p:sp>
          <p:nvSpPr>
            <p:cNvPr id="4423" name="Google Shape;4423;p1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424" name="Google Shape;4424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425" name="Google Shape;4425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26" name="Google Shape;4426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30" name="Google Shape;4430;p19"/>
          <p:cNvGrpSpPr/>
          <p:nvPr/>
        </p:nvGrpSpPr>
        <p:grpSpPr>
          <a:xfrm>
            <a:off x="5810083" y="2299755"/>
            <a:ext cx="881870" cy="312528"/>
            <a:chOff x="3668110" y="2448910"/>
            <a:chExt cx="3794234" cy="2165130"/>
          </a:xfrm>
        </p:grpSpPr>
        <p:sp>
          <p:nvSpPr>
            <p:cNvPr id="4431" name="Google Shape;4431;p19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2" name="Google Shape;4432;p19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3" name="Google Shape;4433;p19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4434" name="Google Shape;4434;p19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19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19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19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438" name="Google Shape;4438;p19"/>
          <p:cNvCxnSpPr/>
          <p:nvPr/>
        </p:nvCxnSpPr>
        <p:spPr>
          <a:xfrm>
            <a:off x="4758032" y="2690368"/>
            <a:ext cx="369749" cy="2172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9" name="Google Shape;4439;p19"/>
          <p:cNvCxnSpPr/>
          <p:nvPr/>
        </p:nvCxnSpPr>
        <p:spPr>
          <a:xfrm flipH="1">
            <a:off x="5214095" y="2587483"/>
            <a:ext cx="579702" cy="329439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0" name="Google Shape;4440;p19"/>
          <p:cNvGrpSpPr/>
          <p:nvPr/>
        </p:nvGrpSpPr>
        <p:grpSpPr>
          <a:xfrm>
            <a:off x="4009167" y="2420866"/>
            <a:ext cx="881870" cy="312528"/>
            <a:chOff x="3668110" y="2448910"/>
            <a:chExt cx="3794234" cy="2165130"/>
          </a:xfrm>
        </p:grpSpPr>
        <p:sp>
          <p:nvSpPr>
            <p:cNvPr id="4441" name="Google Shape;4441;p19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2" name="Google Shape;4442;p19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43" name="Google Shape;4443;p19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4444" name="Google Shape;4444;p19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19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19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19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8" name="Google Shape;4448;p1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Chapter 1: introduction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 txBox="1"/>
          <p:nvPr>
            <p:ph idx="1" type="body"/>
          </p:nvPr>
        </p:nvSpPr>
        <p:spPr>
          <a:xfrm>
            <a:off x="786816" y="1375384"/>
            <a:ext cx="484208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Chapter goal:</a:t>
            </a:r>
            <a:r>
              <a:rPr i="1" lang="en-US" sz="3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5425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Get “feel,” “big picture,” introduction to terminology</a:t>
            </a:r>
            <a:endParaRPr/>
          </a:p>
          <a:p>
            <a:pPr indent="-225425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more depth, detail </a:t>
            </a:r>
            <a:r>
              <a:rPr i="1" lang="en-US" sz="2800">
                <a:latin typeface="Calibri"/>
                <a:ea typeface="Calibri"/>
                <a:cs typeface="Calibri"/>
                <a:sym typeface="Calibri"/>
              </a:rPr>
              <a:t>later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in course</a:t>
            </a:r>
            <a:endParaRPr/>
          </a:p>
        </p:txBody>
      </p:sp>
      <p:sp>
        <p:nvSpPr>
          <p:cNvPr id="47" name="Google Shape;47;p2"/>
          <p:cNvSpPr txBox="1"/>
          <p:nvPr>
            <p:ph idx="2" type="body"/>
          </p:nvPr>
        </p:nvSpPr>
        <p:spPr>
          <a:xfrm>
            <a:off x="5968416" y="1422888"/>
            <a:ext cx="5994400" cy="479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Overview/roadmap: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2600"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the Internet? What</a:t>
            </a:r>
            <a:r>
              <a:rPr i="1" lang="en-US" sz="2600"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edge: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Performance: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833" y="4034454"/>
            <a:ext cx="2745129" cy="205884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3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20"/>
          <p:cNvSpPr txBox="1"/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b="0" lang="en-US" sz="5400"/>
              <a:t>Access networks: data center networks</a:t>
            </a:r>
            <a:endParaRPr b="0" sz="5400"/>
          </a:p>
        </p:txBody>
      </p:sp>
      <p:sp>
        <p:nvSpPr>
          <p:cNvPr id="4455" name="Google Shape;4455;p20"/>
          <p:cNvSpPr txBox="1"/>
          <p:nvPr/>
        </p:nvSpPr>
        <p:spPr>
          <a:xfrm>
            <a:off x="698688" y="1650273"/>
            <a:ext cx="6238140" cy="1297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high-bandwidth links (10s to 100s Gbps) connect hundreds to thousands of servers together, and to Internet</a:t>
            </a:r>
            <a:endParaRPr/>
          </a:p>
        </p:txBody>
      </p:sp>
      <p:sp>
        <p:nvSpPr>
          <p:cNvPr id="4456" name="Google Shape;4456;p20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7" name="Google Shape;4457;p20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8" name="Google Shape;4458;p20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9" name="Google Shape;4459;p20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0" name="Google Shape;4460;p20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1" name="Google Shape;4461;p20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4462" name="Google Shape;4462;p20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4463" name="Google Shape;4463;p20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4464" name="Google Shape;4464;p20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5" name="Google Shape;4465;p20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4466" name="Google Shape;4466;p20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7" name="Google Shape;4467;p20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68" name="Google Shape;4468;p20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69" name="Google Shape;4469;p20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0" name="Google Shape;4470;p20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1" name="Google Shape;4471;p20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2" name="Google Shape;4472;p20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3" name="Google Shape;4473;p20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474" name="Google Shape;4474;p20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4475" name="Google Shape;4475;p20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6" name="Google Shape;4476;p20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77" name="Google Shape;4477;p20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8" name="Google Shape;4478;p20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9" name="Google Shape;4479;p20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0" name="Google Shape;4480;p20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1" name="Google Shape;4481;p20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2" name="Google Shape;4482;p20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83" name="Google Shape;4483;p20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4" name="Google Shape;4484;p20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4485" name="Google Shape;4485;p20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6" name="Google Shape;4486;p20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4487" name="Google Shape;4487;p20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4488" name="Google Shape;4488;p20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9" name="Google Shape;4489;p20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0" name="Google Shape;4490;p20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1" name="Google Shape;4491;p20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2" name="Google Shape;4492;p20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3" name="Google Shape;4493;p20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4" name="Google Shape;4494;p20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5" name="Google Shape;4495;p20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6" name="Google Shape;4496;p20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7" name="Google Shape;4497;p20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8" name="Google Shape;4498;p20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9" name="Google Shape;4499;p20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0" name="Google Shape;4500;p20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1" name="Google Shape;4501;p20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2" name="Google Shape;4502;p20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3" name="Google Shape;4503;p20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4" name="Google Shape;4504;p20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5" name="Google Shape;4505;p20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6" name="Google Shape;4506;p20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7" name="Google Shape;4507;p20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8" name="Google Shape;4508;p20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9" name="Google Shape;4509;p20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0" name="Google Shape;4510;p20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1" name="Google Shape;4511;p20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4512" name="Google Shape;4512;p2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14" name="Google Shape;4514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5" name="Google Shape;4515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19" name="Google Shape;4519;p20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4520" name="Google Shape;4520;p2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22" name="Google Shape;4522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23" name="Google Shape;4523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7" name="Google Shape;4527;p20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4528" name="Google Shape;4528;p2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30" name="Google Shape;4530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31" name="Google Shape;4531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2" name="Google Shape;4532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3" name="Google Shape;4533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4" name="Google Shape;4534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35" name="Google Shape;4535;p20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4536" name="Google Shape;4536;p2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38" name="Google Shape;4538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39" name="Google Shape;4539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0" name="Google Shape;4540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1" name="Google Shape;4541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2" name="Google Shape;4542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43" name="Google Shape;4543;p20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4544" name="Google Shape;4544;p2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46" name="Google Shape;4546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47" name="Google Shape;4547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8" name="Google Shape;4548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9" name="Google Shape;4549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0" name="Google Shape;4550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51" name="Google Shape;4551;p20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4552" name="Google Shape;4552;p2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54" name="Google Shape;4554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55" name="Google Shape;4555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6" name="Google Shape;4556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7" name="Google Shape;4557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8" name="Google Shape;4558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59" name="Google Shape;4559;p20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4560" name="Google Shape;4560;p2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62" name="Google Shape;4562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63" name="Google Shape;4563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4" name="Google Shape;4564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5" name="Google Shape;4565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6" name="Google Shape;4566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67" name="Google Shape;4567;p20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4568" name="Google Shape;4568;p2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70" name="Google Shape;4570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71" name="Google Shape;4571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2" name="Google Shape;4572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3" name="Google Shape;4573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4" name="Google Shape;4574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75" name="Google Shape;4575;p20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4576" name="Google Shape;4576;p2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78" name="Google Shape;4578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79" name="Google Shape;4579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0" name="Google Shape;4580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1" name="Google Shape;4581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2" name="Google Shape;4582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4583" name="Google Shape;45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4584" name="Google Shape;45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4585" name="Google Shape;4585;p20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586" name="Google Shape;45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87" name="Google Shape;4587;p20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8" name="Google Shape;4588;p20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9" name="Google Shape;4589;p20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0" name="Google Shape;4590;p20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1" name="Google Shape;4591;p20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2" name="Google Shape;4592;p20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3" name="Google Shape;4593;p20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4594" name="Google Shape;4594;p20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0" name="Google Shape;4600;p20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1" name="Google Shape;4601;p20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2" name="Google Shape;4602;p20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3" name="Google Shape;4603;p20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4" name="Google Shape;4604;p20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5" name="Google Shape;4605;p20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4606" name="Google Shape;460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4607" name="Google Shape;460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4608" name="Google Shape;460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4609" name="Google Shape;4609;p20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610" name="Google Shape;4610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611" name="Google Shape;4611;p20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2" name="Google Shape;4612;p20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3" name="Google Shape;4613;p20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4" name="Google Shape;4614;p20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5" name="Google Shape;4615;p20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6" name="Google Shape;4616;p20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7" name="Google Shape;4617;p20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4618" name="Google Shape;4618;p20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4" name="Google Shape;4624;p20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5" name="Google Shape;4625;p20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6" name="Google Shape;4626;p20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7" name="Google Shape;4627;p20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8" name="Google Shape;4628;p20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9" name="Google Shape;4629;p20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4630" name="Google Shape;463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4631" name="Google Shape;4631;p20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4632" name="Google Shape;4632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3" name="Google Shape;4633;p20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4634" name="Google Shape;4634;p2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9" name="Google Shape;4639;p20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640" name="Google Shape;4640;p20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20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2" name="Google Shape;4642;p20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3" name="Google Shape;4643;p20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644" name="Google Shape;4644;p20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20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6" name="Google Shape;4646;p20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8" name="Google Shape;4648;p20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649" name="Google Shape;4649;p20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20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1" name="Google Shape;4651;p2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52" name="Google Shape;4652;p20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653" name="Google Shape;4653;p20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20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5" name="Google Shape;4655;p20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6" name="Google Shape;4666;p20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4667" name="Google Shape;4667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8" name="Google Shape;4668;p20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4669" name="Google Shape;4669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4670" name="Google Shape;4670;p20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671" name="Google Shape;4671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4672" name="Google Shape;4672;p20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3" name="Google Shape;4673;p20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4" name="Google Shape;4674;p20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5" name="Google Shape;4675;p20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6" name="Google Shape;4676;p20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7" name="Google Shape;4677;p20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78" name="Google Shape;4678;p20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4679" name="Google Shape;4679;p20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5" name="Google Shape;4685;p20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6" name="Google Shape;4686;p20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7" name="Google Shape;4687;p20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8" name="Google Shape;4688;p20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9" name="Google Shape;4689;p20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0" name="Google Shape;4690;p20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1" name="Google Shape;4691;p20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4692" name="Google Shape;4692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3" name="Google Shape;4693;p20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4" name="Google Shape;4694;p20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4695" name="Google Shape;4695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6" name="Google Shape;4696;p20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4697" name="Google Shape;4697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4698" name="Google Shape;4698;p20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699" name="Google Shape;4699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4700" name="Google Shape;4700;p20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1" name="Google Shape;4701;p20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2" name="Google Shape;4702;p20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3" name="Google Shape;4703;p20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4" name="Google Shape;4704;p20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5" name="Google Shape;4705;p20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6" name="Google Shape;4706;p20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4707" name="Google Shape;4707;p20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3" name="Google Shape;4713;p20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4" name="Google Shape;4714;p20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5" name="Google Shape;4715;p20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6" name="Google Shape;4716;p20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7" name="Google Shape;4717;p20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8" name="Google Shape;4718;p20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9" name="Google Shape;4719;p20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4720" name="Google Shape;4720;p2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3" name="Google Shape;4723;p2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4" name="Google Shape;4724;p20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25" name="Google Shape;4725;p20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726" name="Google Shape;4726;p20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7" name="Google Shape;4727;p20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8" name="Google Shape;4728;p20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29" name="Google Shape;4729;p20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730" name="Google Shape;4730;p20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1" name="Google Shape;4731;p20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2" name="Google Shape;4732;p20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4" name="Google Shape;4734;p20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735" name="Google Shape;4735;p20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6" name="Google Shape;4736;p20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7" name="Google Shape;4737;p2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38" name="Google Shape;4738;p20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739" name="Google Shape;4739;p20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0" name="Google Shape;4740;p20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41" name="Google Shape;4741;p20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2" name="Google Shape;4752;p20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4753" name="Google Shape;4753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4" name="Google Shape;4754;p20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5" name="Google Shape;4755;p20"/>
          <p:cNvGrpSpPr/>
          <p:nvPr/>
        </p:nvGrpSpPr>
        <p:grpSpPr>
          <a:xfrm>
            <a:off x="7439074" y="1859725"/>
            <a:ext cx="1802647" cy="1120859"/>
            <a:chOff x="7439074" y="1859725"/>
            <a:chExt cx="1802647" cy="1120859"/>
          </a:xfrm>
        </p:grpSpPr>
        <p:pic>
          <p:nvPicPr>
            <p:cNvPr descr="cell_tower_radiation copy" id="4756" name="Google Shape;4756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57" name="Google Shape;4757;p20"/>
            <p:cNvCxnSpPr/>
            <p:nvPr/>
          </p:nvCxnSpPr>
          <p:spPr>
            <a:xfrm>
              <a:off x="8207860" y="2700359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58" name="Google Shape;4758;p20"/>
            <p:cNvGrpSpPr/>
            <p:nvPr/>
          </p:nvGrpSpPr>
          <p:grpSpPr>
            <a:xfrm>
              <a:off x="8050698" y="2309376"/>
              <a:ext cx="298450" cy="464008"/>
              <a:chOff x="3130" y="3288"/>
              <a:chExt cx="410" cy="742"/>
            </a:xfrm>
          </p:grpSpPr>
          <p:cxnSp>
            <p:nvCxnSpPr>
              <p:cNvPr id="4759" name="Google Shape;4759;p20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0" name="Google Shape;4760;p20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1" name="Google Shape;4761;p20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2" name="Google Shape;4762;p20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3" name="Google Shape;4763;p20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4" name="Google Shape;4764;p20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5" name="Google Shape;4765;p20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6" name="Google Shape;4766;p20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7" name="Google Shape;4767;p20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8" name="Google Shape;4768;p20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9" name="Google Shape;4769;p20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0" name="Google Shape;4770;p20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1" name="Google Shape;4771;p20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2" name="Google Shape;4772;p20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3" name="Google Shape;4773;p20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74" name="Google Shape;4774;p20"/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4775" name="Google Shape;4775;p2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776" name="Google Shape;4776;p2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777" name="Google Shape;4777;p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78" name="Google Shape;4778;p2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9" name="Google Shape;4779;p2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0" name="Google Shape;4780;p2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1" name="Google Shape;4781;p2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descr="antenna_radiation_stylized" id="4782" name="Google Shape;4782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750224" y="1859725"/>
              <a:ext cx="415925" cy="88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783" name="Google Shape;4783;p2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439074" y="2356613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784" name="Google Shape;4784;p2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637781" y="2319727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785" name="Google Shape;4785;p2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711019" y="2059124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6" name="Google Shape;4786;p20"/>
          <p:cNvGrpSpPr/>
          <p:nvPr/>
        </p:nvGrpSpPr>
        <p:grpSpPr>
          <a:xfrm>
            <a:off x="7493518" y="3325424"/>
            <a:ext cx="911538" cy="843226"/>
            <a:chOff x="7493518" y="3325424"/>
            <a:chExt cx="911538" cy="843226"/>
          </a:xfrm>
        </p:grpSpPr>
        <p:pic>
          <p:nvPicPr>
            <p:cNvPr descr="access_point_stylized_small" id="4787" name="Google Shape;4787;p2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88" name="Google Shape;4788;p20"/>
            <p:cNvGrpSpPr/>
            <p:nvPr/>
          </p:nvGrpSpPr>
          <p:grpSpPr>
            <a:xfrm>
              <a:off x="7493518" y="3325424"/>
              <a:ext cx="911538" cy="816238"/>
              <a:chOff x="7493518" y="3325424"/>
              <a:chExt cx="911538" cy="816238"/>
            </a:xfrm>
          </p:grpSpPr>
          <p:cxnSp>
            <p:nvCxnSpPr>
              <p:cNvPr id="4789" name="Google Shape;4789;p20"/>
              <p:cNvCxnSpPr/>
              <p:nvPr/>
            </p:nvCxnSpPr>
            <p:spPr>
              <a:xfrm>
                <a:off x="8247778" y="3829970"/>
                <a:ext cx="0" cy="13176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0" name="Google Shape;4790;p20"/>
              <p:cNvCxnSpPr/>
              <p:nvPr/>
            </p:nvCxnSpPr>
            <p:spPr>
              <a:xfrm flipH="1" rot="10800000">
                <a:off x="7857253" y="4041107"/>
                <a:ext cx="168275" cy="3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antenna_radiation_stylized" id="4791" name="Google Shape;4791;p2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92" name="Google Shape;4792;p20"/>
              <p:cNvGrpSpPr/>
              <p:nvPr/>
            </p:nvGrpSpPr>
            <p:grpSpPr>
              <a:xfrm>
                <a:off x="8050070" y="3965994"/>
                <a:ext cx="354986" cy="175668"/>
                <a:chOff x="7493876" y="2774731"/>
                <a:chExt cx="1481958" cy="894622"/>
              </a:xfrm>
            </p:grpSpPr>
            <p:sp>
              <p:nvSpPr>
                <p:cNvPr id="4793" name="Google Shape;4793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794" name="Google Shape;4794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795" name="Google Shape;4795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796" name="Google Shape;4796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7" name="Google Shape;4797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8" name="Google Shape;4798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9" name="Google Shape;4799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stylized" id="4800" name="Google Shape;4800;p2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493518" y="341914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4801" name="Google Shape;4801;p2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803435" y="33254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802" name="Google Shape;4802;p20"/>
          <p:cNvGrpSpPr/>
          <p:nvPr/>
        </p:nvGrpSpPr>
        <p:grpSpPr>
          <a:xfrm>
            <a:off x="7975881" y="4741266"/>
            <a:ext cx="2318709" cy="1245936"/>
            <a:chOff x="7948367" y="4775686"/>
            <a:chExt cx="2318709" cy="1245936"/>
          </a:xfrm>
        </p:grpSpPr>
        <p:cxnSp>
          <p:nvCxnSpPr>
            <p:cNvPr id="4803" name="Google Shape;4803;p20"/>
            <p:cNvCxnSpPr/>
            <p:nvPr/>
          </p:nvCxnSpPr>
          <p:spPr>
            <a:xfrm flipH="1" rot="5400000">
              <a:off x="9789609" y="5251739"/>
              <a:ext cx="388062" cy="75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4" name="Google Shape;4804;p20"/>
            <p:cNvCxnSpPr/>
            <p:nvPr/>
          </p:nvCxnSpPr>
          <p:spPr>
            <a:xfrm>
              <a:off x="8210207" y="5117334"/>
              <a:ext cx="226800" cy="127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5" name="Google Shape;4805;p20"/>
            <p:cNvCxnSpPr/>
            <p:nvPr/>
          </p:nvCxnSpPr>
          <p:spPr>
            <a:xfrm flipH="1" rot="10800000">
              <a:off x="8459425" y="5036562"/>
              <a:ext cx="404236" cy="20777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806" name="Google Shape;4806;p20"/>
            <p:cNvGrpSpPr/>
            <p:nvPr/>
          </p:nvGrpSpPr>
          <p:grpSpPr>
            <a:xfrm>
              <a:off x="7948367" y="4775686"/>
              <a:ext cx="2318709" cy="1245936"/>
              <a:chOff x="7948367" y="4775686"/>
              <a:chExt cx="2318709" cy="1245936"/>
            </a:xfrm>
          </p:grpSpPr>
          <p:cxnSp>
            <p:nvCxnSpPr>
              <p:cNvPr id="4807" name="Google Shape;4807;p20"/>
              <p:cNvCxnSpPr/>
              <p:nvPr/>
            </p:nvCxnSpPr>
            <p:spPr>
              <a:xfrm rot="10800000">
                <a:off x="10209926" y="5405286"/>
                <a:ext cx="0" cy="114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8" name="Google Shape;4808;p20"/>
              <p:cNvCxnSpPr/>
              <p:nvPr/>
            </p:nvCxnSpPr>
            <p:spPr>
              <a:xfrm>
                <a:off x="9432959" y="4838517"/>
                <a:ext cx="524483" cy="26153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9" name="Google Shape;4809;p20"/>
              <p:cNvCxnSpPr/>
              <p:nvPr/>
            </p:nvCxnSpPr>
            <p:spPr>
              <a:xfrm flipH="1" rot="10800000">
                <a:off x="8850066" y="4838517"/>
                <a:ext cx="569255" cy="24626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0" name="Google Shape;4810;p20"/>
              <p:cNvCxnSpPr/>
              <p:nvPr/>
            </p:nvCxnSpPr>
            <p:spPr>
              <a:xfrm>
                <a:off x="8821744" y="5108876"/>
                <a:ext cx="103050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1" name="Google Shape;4811;p20"/>
              <p:cNvCxnSpPr/>
              <p:nvPr/>
            </p:nvCxnSpPr>
            <p:spPr>
              <a:xfrm flipH="1" rot="10800000">
                <a:off x="7948367" y="5290470"/>
                <a:ext cx="41275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2" name="Google Shape;4812;p20"/>
              <p:cNvCxnSpPr/>
              <p:nvPr/>
            </p:nvCxnSpPr>
            <p:spPr>
              <a:xfrm flipH="1">
                <a:off x="8373817" y="5282252"/>
                <a:ext cx="68080" cy="29396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3" name="Google Shape;4813;p20"/>
              <p:cNvCxnSpPr/>
              <p:nvPr/>
            </p:nvCxnSpPr>
            <p:spPr>
              <a:xfrm rot="10800000">
                <a:off x="8488731" y="5307931"/>
                <a:ext cx="280374" cy="26987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4" name="Google Shape;4814;p20"/>
              <p:cNvCxnSpPr/>
              <p:nvPr/>
            </p:nvCxnSpPr>
            <p:spPr>
              <a:xfrm>
                <a:off x="8488731" y="5258048"/>
                <a:ext cx="914184" cy="46862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5" name="Google Shape;4815;p20"/>
              <p:cNvCxnSpPr/>
              <p:nvPr/>
            </p:nvCxnSpPr>
            <p:spPr>
              <a:xfrm flipH="1" rot="5400000">
                <a:off x="9885545" y="5583471"/>
                <a:ext cx="366793" cy="148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antenna_radiation_stylized" id="4816" name="Google Shape;4816;p2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ccess_point_stylized_small" id="4817" name="Google Shape;4817;p2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290610" y="5524232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18" name="Google Shape;4818;p20"/>
              <p:cNvGrpSpPr/>
              <p:nvPr/>
            </p:nvGrpSpPr>
            <p:grpSpPr>
              <a:xfrm>
                <a:off x="9783558" y="4989983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19" name="Google Shape;4819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20" name="Google Shape;4820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21" name="Google Shape;4821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22" name="Google Shape;4822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3" name="Google Shape;4823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4" name="Google Shape;4824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5" name="Google Shape;4825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26" name="Google Shape;4826;p20"/>
              <p:cNvGrpSpPr/>
              <p:nvPr/>
            </p:nvGrpSpPr>
            <p:grpSpPr>
              <a:xfrm>
                <a:off x="9849365" y="5339037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827" name="Google Shape;4827;p20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8" name="Google Shape;4828;p20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29" name="Google Shape;4829;p20"/>
                <p:cNvGrpSpPr/>
                <p:nvPr/>
              </p:nvGrpSpPr>
              <p:grpSpPr>
                <a:xfrm>
                  <a:off x="3941376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830" name="Google Shape;4830;p20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1" name="Google Shape;4831;p20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2" name="Google Shape;4832;p20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3" name="Google Shape;4833;p20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34" name="Google Shape;4834;p20"/>
              <p:cNvGrpSpPr/>
              <p:nvPr/>
            </p:nvGrpSpPr>
            <p:grpSpPr>
              <a:xfrm>
                <a:off x="8676619" y="4967420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35" name="Google Shape;4835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36" name="Google Shape;4836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37" name="Google Shape;4837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38" name="Google Shape;4838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9" name="Google Shape;4839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0" name="Google Shape;4840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1" name="Google Shape;4841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42" name="Google Shape;4842;p20"/>
              <p:cNvGrpSpPr/>
              <p:nvPr/>
            </p:nvGrpSpPr>
            <p:grpSpPr>
              <a:xfrm>
                <a:off x="8311520" y="5194433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843" name="Google Shape;4843;p20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4" name="Google Shape;4844;p20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45" name="Google Shape;4845;p20"/>
                <p:cNvGrpSpPr/>
                <p:nvPr/>
              </p:nvGrpSpPr>
              <p:grpSpPr>
                <a:xfrm>
                  <a:off x="3941376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846" name="Google Shape;4846;p20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7" name="Google Shape;4847;p20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8" name="Google Shape;4848;p20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9" name="Google Shape;4849;p20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50" name="Google Shape;4850;p20"/>
              <p:cNvGrpSpPr/>
              <p:nvPr/>
            </p:nvGrpSpPr>
            <p:grpSpPr>
              <a:xfrm>
                <a:off x="9247893" y="4775686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51" name="Google Shape;4851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52" name="Google Shape;4852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53" name="Google Shape;4853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54" name="Google Shape;4854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5" name="Google Shape;4855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6" name="Google Shape;4856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7" name="Google Shape;4857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stylized" id="4858" name="Google Shape;4858;p2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201681" y="5852809"/>
                <a:ext cx="307702" cy="168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4859" name="Google Shape;4859;p2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534746" y="5795138"/>
                <a:ext cx="316707" cy="1389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860" name="Google Shape;4860;p20"/>
          <p:cNvSpPr/>
          <p:nvPr/>
        </p:nvSpPr>
        <p:spPr>
          <a:xfrm>
            <a:off x="7165428" y="1458055"/>
            <a:ext cx="4771884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1" name="Google Shape;4861;p20"/>
          <p:cNvGrpSpPr/>
          <p:nvPr/>
        </p:nvGrpSpPr>
        <p:grpSpPr>
          <a:xfrm>
            <a:off x="10812889" y="3368642"/>
            <a:ext cx="890572" cy="1290085"/>
            <a:chOff x="10812889" y="3368642"/>
            <a:chExt cx="890572" cy="1290085"/>
          </a:xfrm>
        </p:grpSpPr>
        <p:sp>
          <p:nvSpPr>
            <p:cNvPr id="4862" name="Google Shape;4862;p20"/>
            <p:cNvSpPr/>
            <p:nvPr/>
          </p:nvSpPr>
          <p:spPr>
            <a:xfrm>
              <a:off x="10812889" y="3368642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10890418" y="4148658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4" name="Google Shape;4864;p20"/>
          <p:cNvGrpSpPr/>
          <p:nvPr/>
        </p:nvGrpSpPr>
        <p:grpSpPr>
          <a:xfrm>
            <a:off x="10925982" y="4188911"/>
            <a:ext cx="657413" cy="451816"/>
            <a:chOff x="10925982" y="4188911"/>
            <a:chExt cx="657413" cy="451816"/>
          </a:xfrm>
        </p:grpSpPr>
        <p:grpSp>
          <p:nvGrpSpPr>
            <p:cNvPr id="4865" name="Google Shape;4865;p20"/>
            <p:cNvGrpSpPr/>
            <p:nvPr/>
          </p:nvGrpSpPr>
          <p:grpSpPr>
            <a:xfrm>
              <a:off x="11093556" y="4188911"/>
              <a:ext cx="489839" cy="451816"/>
              <a:chOff x="5103720" y="2693365"/>
              <a:chExt cx="611650" cy="414788"/>
            </a:xfrm>
          </p:grpSpPr>
          <p:cxnSp>
            <p:nvCxnSpPr>
              <p:cNvPr id="4866" name="Google Shape;4866;p20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4867" name="Google Shape;4867;p20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4868" name="Google Shape;4868;p20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69" name="Google Shape;4869;p20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70" name="Google Shape;4870;p20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871" name="Google Shape;4871;p20"/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4872" name="Google Shape;4872;p2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73" name="Google Shape;4873;p2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74" name="Google Shape;4874;p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75" name="Google Shape;4875;p2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6" name="Google Shape;4876;p2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7" name="Google Shape;4877;p2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8" name="Google Shape;4878;p2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879" name="Google Shape;4879;p20"/>
          <p:cNvGrpSpPr/>
          <p:nvPr/>
        </p:nvGrpSpPr>
        <p:grpSpPr>
          <a:xfrm>
            <a:off x="10884085" y="3428485"/>
            <a:ext cx="604586" cy="405973"/>
            <a:chOff x="10884085" y="3428485"/>
            <a:chExt cx="604586" cy="405973"/>
          </a:xfrm>
        </p:grpSpPr>
        <p:grpSp>
          <p:nvGrpSpPr>
            <p:cNvPr id="4880" name="Google Shape;4880;p20"/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4881" name="Google Shape;4881;p2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82" name="Google Shape;4882;p2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83" name="Google Shape;4883;p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84" name="Google Shape;4884;p2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5" name="Google Shape;4885;p2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6" name="Google Shape;4886;p2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7" name="Google Shape;4887;p2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88" name="Google Shape;4888;p20"/>
            <p:cNvGrpSpPr/>
            <p:nvPr/>
          </p:nvGrpSpPr>
          <p:grpSpPr>
            <a:xfrm>
              <a:off x="11064947" y="3428485"/>
              <a:ext cx="423724" cy="405973"/>
              <a:chOff x="5103720" y="2693365"/>
              <a:chExt cx="611650" cy="414788"/>
            </a:xfrm>
          </p:grpSpPr>
          <p:cxnSp>
            <p:nvCxnSpPr>
              <p:cNvPr id="4889" name="Google Shape;4889;p20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4890" name="Google Shape;4890;p20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4891" name="Google Shape;4891;p20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92" name="Google Shape;4892;p20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93" name="Google Shape;4893;p20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descr="Big Data. Monster Storage: The Northeast Storage Exchange | MGHPCC" id="4894" name="Google Shape;4894;p2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27848" y="3263334"/>
            <a:ext cx="4773705" cy="23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895" name="Google Shape;4895;p20"/>
          <p:cNvSpPr txBox="1"/>
          <p:nvPr/>
        </p:nvSpPr>
        <p:spPr>
          <a:xfrm flipH="1">
            <a:off x="860610" y="5688106"/>
            <a:ext cx="51098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Courtesy: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Massachusetts Green High Performance Computing Center (mghpcc.org)</a:t>
            </a:r>
            <a:endParaRPr/>
          </a:p>
        </p:txBody>
      </p:sp>
      <p:sp>
        <p:nvSpPr>
          <p:cNvPr id="4896" name="Google Shape;4896;p2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Google Shape;4902;p21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Host: sends </a:t>
            </a:r>
            <a:r>
              <a:rPr b="0" i="1" lang="en-US" sz="5400"/>
              <a:t>packets</a:t>
            </a:r>
            <a:r>
              <a:rPr b="0" lang="en-US" sz="5400"/>
              <a:t> of data</a:t>
            </a:r>
            <a:endParaRPr b="0" sz="5400"/>
          </a:p>
        </p:txBody>
      </p:sp>
      <p:sp>
        <p:nvSpPr>
          <p:cNvPr id="4903" name="Google Shape;4903;p21"/>
          <p:cNvSpPr txBox="1"/>
          <p:nvPr/>
        </p:nvSpPr>
        <p:spPr>
          <a:xfrm>
            <a:off x="848710" y="1286477"/>
            <a:ext cx="5501619" cy="4672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 sending function: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takes application message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breaks into smaller chunks, known as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packets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of length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transmits packet into access network at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transmission rate R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rate, aka link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capacity, aka link bandwidth</a:t>
            </a:r>
            <a:endParaRPr/>
          </a:p>
        </p:txBody>
      </p:sp>
      <p:grpSp>
        <p:nvGrpSpPr>
          <p:cNvPr id="4904" name="Google Shape;4904;p21"/>
          <p:cNvGrpSpPr/>
          <p:nvPr/>
        </p:nvGrpSpPr>
        <p:grpSpPr>
          <a:xfrm>
            <a:off x="7825117" y="3017234"/>
            <a:ext cx="409575" cy="565150"/>
            <a:chOff x="375561" y="297711"/>
            <a:chExt cx="1252683" cy="2142487"/>
          </a:xfrm>
        </p:grpSpPr>
        <p:sp>
          <p:nvSpPr>
            <p:cNvPr id="4905" name="Google Shape;4905;p21"/>
            <p:cNvSpPr/>
            <p:nvPr/>
          </p:nvSpPr>
          <p:spPr>
            <a:xfrm>
              <a:off x="375561" y="297711"/>
              <a:ext cx="971072" cy="2136471"/>
            </a:xfrm>
            <a:custGeom>
              <a:rect b="b" l="l" r="r" t="t"/>
              <a:pathLst>
                <a:path extrusionOk="0" h="2138362" w="966787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6" name="Google Shape;4906;p21"/>
            <p:cNvSpPr/>
            <p:nvPr/>
          </p:nvSpPr>
          <p:spPr>
            <a:xfrm>
              <a:off x="375561" y="309747"/>
              <a:ext cx="1247826" cy="770332"/>
            </a:xfrm>
            <a:custGeom>
              <a:rect b="b" l="l" r="r" t="t"/>
              <a:pathLst>
                <a:path extrusionOk="0" h="758069" w="1248448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7" name="Google Shape;4907;p21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08" name="Google Shape;4908;p21"/>
          <p:cNvCxnSpPr/>
          <p:nvPr/>
        </p:nvCxnSpPr>
        <p:spPr>
          <a:xfrm>
            <a:off x="8248979" y="3941159"/>
            <a:ext cx="24542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9" name="Google Shape;4909;p21"/>
          <p:cNvSpPr txBox="1"/>
          <p:nvPr/>
        </p:nvSpPr>
        <p:spPr>
          <a:xfrm>
            <a:off x="8536979" y="4435965"/>
            <a:ext cx="31650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</a:t>
            </a:r>
            <a:endParaRPr/>
          </a:p>
        </p:txBody>
      </p:sp>
      <p:grpSp>
        <p:nvGrpSpPr>
          <p:cNvPr id="4910" name="Google Shape;4910;p21"/>
          <p:cNvGrpSpPr/>
          <p:nvPr/>
        </p:nvGrpSpPr>
        <p:grpSpPr>
          <a:xfrm>
            <a:off x="7577467" y="3023584"/>
            <a:ext cx="409575" cy="565150"/>
            <a:chOff x="375561" y="297711"/>
            <a:chExt cx="1252683" cy="2138362"/>
          </a:xfrm>
        </p:grpSpPr>
        <p:sp>
          <p:nvSpPr>
            <p:cNvPr id="4911" name="Google Shape;4911;p21"/>
            <p:cNvSpPr/>
            <p:nvPr/>
          </p:nvSpPr>
          <p:spPr>
            <a:xfrm>
              <a:off x="375561" y="297711"/>
              <a:ext cx="971072" cy="2138362"/>
            </a:xfrm>
            <a:custGeom>
              <a:rect b="b" l="l" r="r" t="t"/>
              <a:pathLst>
                <a:path extrusionOk="0" h="2138362" w="966787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2" name="Google Shape;4912;p21"/>
            <p:cNvSpPr/>
            <p:nvPr/>
          </p:nvSpPr>
          <p:spPr>
            <a:xfrm>
              <a:off x="375561" y="309724"/>
              <a:ext cx="1247826" cy="768849"/>
            </a:xfrm>
            <a:custGeom>
              <a:rect b="b" l="l" r="r" t="t"/>
              <a:pathLst>
                <a:path extrusionOk="0" h="758069" w="1248448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21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4" name="Google Shape;4914;p21"/>
          <p:cNvSpPr txBox="1"/>
          <p:nvPr/>
        </p:nvSpPr>
        <p:spPr>
          <a:xfrm>
            <a:off x="7334579" y="4199922"/>
            <a:ext cx="6386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/>
          </a:p>
        </p:txBody>
      </p:sp>
      <p:grpSp>
        <p:nvGrpSpPr>
          <p:cNvPr id="4915" name="Google Shape;4915;p21"/>
          <p:cNvGrpSpPr/>
          <p:nvPr/>
        </p:nvGrpSpPr>
        <p:grpSpPr>
          <a:xfrm>
            <a:off x="7102804" y="3586433"/>
            <a:ext cx="1295400" cy="669051"/>
            <a:chOff x="1816230" y="5881531"/>
            <a:chExt cx="1843339" cy="976469"/>
          </a:xfrm>
        </p:grpSpPr>
        <p:pic>
          <p:nvPicPr>
            <p:cNvPr id="4916" name="Google Shape;491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7" name="Google Shape;4917;p21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84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8" name="Google Shape;4918;p21"/>
          <p:cNvGrpSpPr/>
          <p:nvPr/>
        </p:nvGrpSpPr>
        <p:grpSpPr>
          <a:xfrm>
            <a:off x="7222573" y="2132997"/>
            <a:ext cx="1449562" cy="987152"/>
            <a:chOff x="2362923" y="4309243"/>
            <a:chExt cx="1821887" cy="1441857"/>
          </a:xfrm>
        </p:grpSpPr>
        <p:pic>
          <p:nvPicPr>
            <p:cNvPr id="4919" name="Google Shape;491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0" name="Google Shape;4920;p21"/>
            <p:cNvSpPr/>
            <p:nvPr/>
          </p:nvSpPr>
          <p:spPr>
            <a:xfrm rot="-9998178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84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1" name="Google Shape;4921;p21"/>
          <p:cNvSpPr txBox="1"/>
          <p:nvPr/>
        </p:nvSpPr>
        <p:spPr>
          <a:xfrm>
            <a:off x="7991804" y="3555397"/>
            <a:ext cx="288925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22" name="Google Shape;4922;p21"/>
          <p:cNvSpPr txBox="1"/>
          <p:nvPr/>
        </p:nvSpPr>
        <p:spPr>
          <a:xfrm>
            <a:off x="7750504" y="3563334"/>
            <a:ext cx="288925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4923" name="Google Shape;4923;p21"/>
          <p:cNvCxnSpPr/>
          <p:nvPr/>
        </p:nvCxnSpPr>
        <p:spPr>
          <a:xfrm flipH="1" rot="10800000">
            <a:off x="8241042" y="2577497"/>
            <a:ext cx="1225550" cy="56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4" name="Google Shape;4924;p21"/>
          <p:cNvSpPr txBox="1"/>
          <p:nvPr/>
        </p:nvSpPr>
        <p:spPr>
          <a:xfrm>
            <a:off x="9404679" y="2228247"/>
            <a:ext cx="18244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packets,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 each</a:t>
            </a:r>
            <a:endParaRPr/>
          </a:p>
        </p:txBody>
      </p:sp>
      <p:grpSp>
        <p:nvGrpSpPr>
          <p:cNvPr id="4925" name="Google Shape;4925;p21"/>
          <p:cNvGrpSpPr/>
          <p:nvPr/>
        </p:nvGrpSpPr>
        <p:grpSpPr>
          <a:xfrm>
            <a:off x="10506147" y="3669119"/>
            <a:ext cx="1200246" cy="477406"/>
            <a:chOff x="3668110" y="2448910"/>
            <a:chExt cx="3794234" cy="2165130"/>
          </a:xfrm>
        </p:grpSpPr>
        <p:sp>
          <p:nvSpPr>
            <p:cNvPr id="4926" name="Google Shape;4926;p21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21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28" name="Google Shape;4928;p21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4929" name="Google Shape;4929;p21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0" name="Google Shape;4930;p21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1" name="Google Shape;4931;p21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2" name="Google Shape;4932;p21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933" name="Google Shape;4933;p21"/>
          <p:cNvCxnSpPr/>
          <p:nvPr/>
        </p:nvCxnSpPr>
        <p:spPr>
          <a:xfrm rot="10800000">
            <a:off x="9264979" y="4020904"/>
            <a:ext cx="0" cy="45830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4" name="Google Shape;4934;p21"/>
          <p:cNvSpPr/>
          <p:nvPr/>
        </p:nvSpPr>
        <p:spPr>
          <a:xfrm>
            <a:off x="8311695" y="3223689"/>
            <a:ext cx="978408" cy="26009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F7FC"/>
              </a:gs>
              <a:gs pos="35000">
                <a:srgbClr val="D8E2F3"/>
              </a:gs>
              <a:gs pos="68000">
                <a:srgbClr val="A9BEE4"/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35" name="Google Shape;4935;p21"/>
          <p:cNvGrpSpPr/>
          <p:nvPr/>
        </p:nvGrpSpPr>
        <p:grpSpPr>
          <a:xfrm>
            <a:off x="2541108" y="5251754"/>
            <a:ext cx="6446724" cy="1077218"/>
            <a:chOff x="2541108" y="5251754"/>
            <a:chExt cx="6446724" cy="1077218"/>
          </a:xfrm>
        </p:grpSpPr>
        <p:sp>
          <p:nvSpPr>
            <p:cNvPr id="4936" name="Google Shape;4936;p21"/>
            <p:cNvSpPr txBox="1"/>
            <p:nvPr/>
          </p:nvSpPr>
          <p:spPr>
            <a:xfrm>
              <a:off x="2541108" y="5259812"/>
              <a:ext cx="1768561" cy="1036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transmission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delay</a:t>
              </a:r>
              <a:endParaRPr/>
            </a:p>
          </p:txBody>
        </p:sp>
        <p:sp>
          <p:nvSpPr>
            <p:cNvPr id="4937" name="Google Shape;4937;p21"/>
            <p:cNvSpPr txBox="1"/>
            <p:nvPr/>
          </p:nvSpPr>
          <p:spPr>
            <a:xfrm>
              <a:off x="4778467" y="5291362"/>
              <a:ext cx="2103653" cy="1036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 needed to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 </a:t>
              </a: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-bit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into link</a:t>
              </a:r>
              <a:endParaRPr/>
            </a:p>
          </p:txBody>
        </p:sp>
        <p:sp>
          <p:nvSpPr>
            <p:cNvPr id="4938" name="Google Shape;4938;p21"/>
            <p:cNvSpPr txBox="1"/>
            <p:nvPr/>
          </p:nvSpPr>
          <p:spPr>
            <a:xfrm>
              <a:off x="7516019" y="5251754"/>
              <a:ext cx="1471813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(bits/sec)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39" name="Google Shape;4939;p21"/>
            <p:cNvCxnSpPr/>
            <p:nvPr/>
          </p:nvCxnSpPr>
          <p:spPr>
            <a:xfrm>
              <a:off x="7603331" y="5796974"/>
              <a:ext cx="28687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40" name="Google Shape;4940;p21"/>
            <p:cNvSpPr txBox="1"/>
            <p:nvPr/>
          </p:nvSpPr>
          <p:spPr>
            <a:xfrm>
              <a:off x="4336507" y="5477615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sp>
          <p:nvSpPr>
            <p:cNvPr id="4941" name="Google Shape;4941;p21"/>
            <p:cNvSpPr txBox="1"/>
            <p:nvPr/>
          </p:nvSpPr>
          <p:spPr>
            <a:xfrm>
              <a:off x="6919119" y="5484897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</p:grpSp>
      <p:sp>
        <p:nvSpPr>
          <p:cNvPr id="4942" name="Google Shape;4942;p2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7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8" name="Google Shape;4948;p22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Links: physical media</a:t>
            </a:r>
            <a:endParaRPr b="0" sz="5400"/>
          </a:p>
        </p:txBody>
      </p:sp>
      <p:sp>
        <p:nvSpPr>
          <p:cNvPr id="4949" name="Google Shape;4949;p22"/>
          <p:cNvSpPr txBox="1"/>
          <p:nvPr/>
        </p:nvSpPr>
        <p:spPr>
          <a:xfrm>
            <a:off x="952500" y="1671911"/>
            <a:ext cx="4639003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bit:</a:t>
            </a: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propagates between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transmitter/receiver pairs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physical link: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what lies between transmitter &amp; receiver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guided media: 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in solid media: copper, fiber, coax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unguided media: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freely, e.g., radio</a:t>
            </a:r>
            <a:endParaRPr/>
          </a:p>
        </p:txBody>
      </p:sp>
      <p:grpSp>
        <p:nvGrpSpPr>
          <p:cNvPr id="4950" name="Google Shape;4950;p22"/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951" name="Google Shape;4951;p22"/>
            <p:cNvSpPr txBox="1"/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342900" lvl="0" marL="35242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3200"/>
                <a:buFont typeface="Noto Sans Symbols"/>
                <a:buNone/>
              </a:pPr>
              <a:r>
                <a:rPr b="0" i="0" lang="en-US" sz="32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Twisted pair (TP</a:t>
              </a:r>
              <a:r>
                <a:rPr b="0" i="0" lang="en-US" sz="32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two insulated copper wires</a:t>
              </a:r>
              <a:endParaRPr/>
            </a:p>
            <a:p>
              <a:pPr indent="-231775" lvl="1" marL="68262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5: 100 Mbps, 1 Gbps Ethernet</a:t>
              </a:r>
              <a:endParaRPr/>
            </a:p>
            <a:p>
              <a:pPr indent="-231775" lvl="1" marL="68262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6: 10Gbps Ethernet</a:t>
              </a:r>
              <a:endParaRPr/>
            </a:p>
          </p:txBody>
        </p:sp>
        <p:pic>
          <p:nvPicPr>
            <p:cNvPr descr="Twisted_Pair_Cables" id="4952" name="Google Shape;495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3223" y="3476662"/>
              <a:ext cx="2220035" cy="1709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twisted pair" id="4953" name="Google Shape;495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05176" y="3594371"/>
              <a:ext cx="2359134" cy="16888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4" name="Google Shape;4954;p2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9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" name="Google Shape;4960;p23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Links: physical media</a:t>
            </a:r>
            <a:endParaRPr b="0" sz="5400"/>
          </a:p>
        </p:txBody>
      </p:sp>
      <p:sp>
        <p:nvSpPr>
          <p:cNvPr id="4961" name="Google Shape;4961;p23"/>
          <p:cNvSpPr txBox="1"/>
          <p:nvPr/>
        </p:nvSpPr>
        <p:spPr>
          <a:xfrm>
            <a:off x="982262" y="1320920"/>
            <a:ext cx="4878973" cy="432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9075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Coaxial cable: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concentric copper conductors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bidirectional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broadband: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 frequency channels on cable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100’s Mbps per channel</a:t>
            </a:r>
            <a:endParaRPr/>
          </a:p>
        </p:txBody>
      </p:sp>
      <p:pic>
        <p:nvPicPr>
          <p:cNvPr id="4962" name="Google Shape;49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92153">
            <a:off x="1742089" y="3834600"/>
            <a:ext cx="1854420" cy="1854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3" name="Google Shape;4963;p23"/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4964" name="Google Shape;4964;p23"/>
            <p:cNvSpPr/>
            <p:nvPr/>
          </p:nvSpPr>
          <p:spPr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2720"/>
                <a:buFont typeface="Noto Sans Symbols"/>
                <a:buNone/>
              </a:pPr>
              <a:r>
                <a:rPr b="0" i="0" lang="en-US" sz="32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Fiber optic cable: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glass fiber carrying light pulses, each pulse a bit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operation:</a:t>
              </a:r>
              <a:endParaRPr/>
            </a:p>
            <a:p>
              <a:pPr indent="-225425" lvl="1" marL="682625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point-to-point transmission (10’s-100’s Gbps)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error rate: </a:t>
              </a:r>
              <a:endParaRPr/>
            </a:p>
            <a:p>
              <a:pPr indent="-225425" lvl="1" marL="682625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repeaters spaced far apart </a:t>
              </a:r>
              <a:endParaRPr/>
            </a:p>
            <a:p>
              <a:pPr indent="-225425" lvl="1" marL="682625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immune to electromagnetic noise</a:t>
              </a:r>
              <a:endParaRPr/>
            </a:p>
          </p:txBody>
        </p:sp>
        <p:pic>
          <p:nvPicPr>
            <p:cNvPr descr="Image result for optical fiber" id="4965" name="Google Shape;4965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5119" y="4700678"/>
              <a:ext cx="2872373" cy="1895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6" name="Google Shape;4966;p2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p24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Links: physical media</a:t>
            </a:r>
            <a:endParaRPr b="0" sz="5400"/>
          </a:p>
        </p:txBody>
      </p:sp>
      <p:sp>
        <p:nvSpPr>
          <p:cNvPr id="4973" name="Google Shape;4973;p24"/>
          <p:cNvSpPr txBox="1"/>
          <p:nvPr/>
        </p:nvSpPr>
        <p:spPr>
          <a:xfrm>
            <a:off x="952499" y="1354420"/>
            <a:ext cx="4950759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Wireless radio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 carried in various “bands” in electromagnetic spectrum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physical “wire”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broadcast, “half-duplex”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(sender to receiver)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propagation environment effects:</a:t>
            </a:r>
            <a:endParaRPr/>
          </a:p>
          <a:p>
            <a:pPr indent="-230187" lvl="1" marL="635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reflection </a:t>
            </a:r>
            <a:endParaRPr/>
          </a:p>
          <a:p>
            <a:pPr indent="-230187" lvl="1" marL="635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obstruction by objects</a:t>
            </a:r>
            <a:endParaRPr/>
          </a:p>
          <a:p>
            <a:pPr indent="-230187" lvl="1" marL="635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Interference/noise</a:t>
            </a:r>
            <a:endParaRPr/>
          </a:p>
        </p:txBody>
      </p:sp>
      <p:sp>
        <p:nvSpPr>
          <p:cNvPr id="4974" name="Google Shape;4974;p24"/>
          <p:cNvSpPr txBox="1"/>
          <p:nvPr/>
        </p:nvSpPr>
        <p:spPr>
          <a:xfrm>
            <a:off x="6349562" y="1354420"/>
            <a:ext cx="5188014" cy="5118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72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Radio link types: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Wireless LAN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(WiFi)</a:t>
            </a:r>
            <a:endParaRPr/>
          </a:p>
          <a:p>
            <a:pPr indent="-230187" lvl="1" marL="6350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10-100’s Mbps; 10’s of meters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wide-area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(e.g., 4G cellular)</a:t>
            </a:r>
            <a:endParaRPr/>
          </a:p>
          <a:p>
            <a:pPr indent="-230187" lvl="1" marL="6350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10’s Mbps over ~10 Km </a:t>
            </a:r>
            <a:endParaRPr/>
          </a:p>
          <a:p>
            <a:pPr indent="-285750" lvl="0" marL="346075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Bluetooth: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cable replacement</a:t>
            </a:r>
            <a:endParaRPr/>
          </a:p>
          <a:p>
            <a:pPr indent="-342900" lvl="1" marL="747712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short distances, limited rates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terrestrial  microwave</a:t>
            </a:r>
            <a:endParaRPr/>
          </a:p>
          <a:p>
            <a:pPr indent="-230187" lvl="1" marL="6350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point-to-point; 45 Mbps channels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satellite</a:t>
            </a:r>
            <a:endParaRPr/>
          </a:p>
          <a:p>
            <a:pPr indent="-228600" lvl="1" marL="6858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 to 45 Mbps per channel</a:t>
            </a:r>
            <a:endParaRPr/>
          </a:p>
          <a:p>
            <a:pPr indent="-228600" lvl="1" marL="6858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270 msec end-end delay</a:t>
            </a:r>
            <a:endParaRPr/>
          </a:p>
        </p:txBody>
      </p:sp>
      <p:sp>
        <p:nvSpPr>
          <p:cNvPr id="4975" name="Google Shape;4975;p2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p25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4982" name="Google Shape;4982;p2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3" name="Google Shape;4983;p25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4984" name="Google Shape;49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9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p26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1" name="Google Shape;4991;p26"/>
          <p:cNvSpPr txBox="1"/>
          <p:nvPr>
            <p:ph type="title"/>
          </p:nvPr>
        </p:nvSpPr>
        <p:spPr>
          <a:xfrm>
            <a:off x="763273" y="413683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/>
              <a:t>The network core</a:t>
            </a:r>
            <a:endParaRPr sz="4800"/>
          </a:p>
        </p:txBody>
      </p:sp>
      <p:sp>
        <p:nvSpPr>
          <p:cNvPr id="4992" name="Google Shape;4992;p26"/>
          <p:cNvSpPr txBox="1"/>
          <p:nvPr>
            <p:ph idx="1" type="body"/>
          </p:nvPr>
        </p:nvSpPr>
        <p:spPr>
          <a:xfrm>
            <a:off x="676092" y="1531645"/>
            <a:ext cx="6282647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2575" lvl="0" marL="412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mesh of interconnected routers</a:t>
            </a:r>
            <a:endParaRPr/>
          </a:p>
          <a:p>
            <a:pPr indent="-282575" lvl="0" marL="412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solidFill>
                  <a:srgbClr val="CC0000"/>
                </a:solidFill>
              </a:rPr>
              <a:t>packet-switching: </a:t>
            </a:r>
            <a:r>
              <a:rPr lang="en-US"/>
              <a:t>hosts break application-layer messages into </a:t>
            </a:r>
            <a:r>
              <a:rPr i="1" lang="en-US">
                <a:solidFill>
                  <a:srgbClr val="CC0000"/>
                </a:solidFill>
              </a:rPr>
              <a:t>packets</a:t>
            </a:r>
            <a:endParaRPr/>
          </a:p>
          <a:p>
            <a:pPr indent="-231775" lvl="1" marL="695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network </a:t>
            </a:r>
            <a:r>
              <a:rPr lang="en-US" sz="2800">
                <a:solidFill>
                  <a:srgbClr val="0000A3"/>
                </a:solidFill>
              </a:rPr>
              <a:t>forwards</a:t>
            </a:r>
            <a:r>
              <a:rPr lang="en-US" sz="2800"/>
              <a:t> packets</a:t>
            </a:r>
            <a:r>
              <a:rPr i="1" lang="en-US" sz="2800"/>
              <a:t> </a:t>
            </a:r>
            <a:r>
              <a:rPr lang="en-US" sz="2800"/>
              <a:t>from one router to the next, across links on path from </a:t>
            </a:r>
            <a:r>
              <a:rPr lang="en-US" sz="2800">
                <a:solidFill>
                  <a:srgbClr val="0000A3"/>
                </a:solidFill>
              </a:rPr>
              <a:t>source to destination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93" name="Google Shape;4993;p26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4" name="Google Shape;4994;p26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5" name="Google Shape;4995;p26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6" name="Google Shape;4996;p26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7" name="Google Shape;4997;p26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4998" name="Google Shape;4998;p26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4999" name="Google Shape;4999;p26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5000" name="Google Shape;5000;p26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1" name="Google Shape;5001;p26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5002" name="Google Shape;5002;p26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26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04" name="Google Shape;5004;p26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5" name="Google Shape;5005;p26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6" name="Google Shape;5006;p26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7" name="Google Shape;5007;p2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8" name="Google Shape;5008;p2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9" name="Google Shape;5009;p2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010" name="Google Shape;5010;p26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5011" name="Google Shape;5011;p26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13" name="Google Shape;5013;p26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4" name="Google Shape;5014;p26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5" name="Google Shape;5015;p26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6" name="Google Shape;5016;p2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7" name="Google Shape;5017;p2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8" name="Google Shape;5018;p2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019" name="Google Shape;5019;p26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0" name="Google Shape;5020;p26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5021" name="Google Shape;5021;p26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2" name="Google Shape;5022;p26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5023" name="Google Shape;5023;p26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5024" name="Google Shape;5024;p26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5" name="Google Shape;5025;p26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26" name="Google Shape;5026;p26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27" name="Google Shape;5027;p26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28" name="Google Shape;5028;p26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29" name="Google Shape;5029;p26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0" name="Google Shape;5030;p26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1" name="Google Shape;5031;p26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2" name="Google Shape;5032;p26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3" name="Google Shape;5033;p26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4" name="Google Shape;5034;p26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5" name="Google Shape;5035;p26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6" name="Google Shape;5036;p26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7" name="Google Shape;5037;p26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8" name="Google Shape;5038;p26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9" name="Google Shape;5039;p26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0" name="Google Shape;5040;p26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1" name="Google Shape;5041;p26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2" name="Google Shape;5042;p26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3" name="Google Shape;5043;p26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4" name="Google Shape;5044;p26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5" name="Google Shape;5045;p26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6" name="Google Shape;5046;p26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7" name="Google Shape;5047;p26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5048" name="Google Shape;5048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49" name="Google Shape;5049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50" name="Google Shape;5050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51" name="Google Shape;5051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2" name="Google Shape;5052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3" name="Google Shape;5053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4" name="Google Shape;5054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5" name="Google Shape;5055;p26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056" name="Google Shape;5056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57" name="Google Shape;5057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58" name="Google Shape;5058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59" name="Google Shape;5059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0" name="Google Shape;5060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1" name="Google Shape;5061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2" name="Google Shape;5062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63" name="Google Shape;5063;p26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064" name="Google Shape;5064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65" name="Google Shape;5065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66" name="Google Shape;5066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67" name="Google Shape;5067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8" name="Google Shape;5068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9" name="Google Shape;5069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71" name="Google Shape;5071;p26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5072" name="Google Shape;5072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73" name="Google Shape;5073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74" name="Google Shape;5074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75" name="Google Shape;5075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79" name="Google Shape;5079;p26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080" name="Google Shape;5080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81" name="Google Shape;5081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82" name="Google Shape;5082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83" name="Google Shape;5083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4" name="Google Shape;5084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5" name="Google Shape;5085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6" name="Google Shape;5086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87" name="Google Shape;5087;p26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088" name="Google Shape;5088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89" name="Google Shape;5089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90" name="Google Shape;5090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91" name="Google Shape;5091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2" name="Google Shape;5092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3" name="Google Shape;5093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95" name="Google Shape;5095;p26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096" name="Google Shape;5096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97" name="Google Shape;5097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98" name="Google Shape;5098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99" name="Google Shape;5099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0" name="Google Shape;5100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1" name="Google Shape;5101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2" name="Google Shape;5102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03" name="Google Shape;5103;p26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104" name="Google Shape;5104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105" name="Google Shape;5105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106" name="Google Shape;5106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07" name="Google Shape;5107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8" name="Google Shape;5108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9" name="Google Shape;5109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0" name="Google Shape;5110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1" name="Google Shape;5111;p26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5112" name="Google Shape;5112;p2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113" name="Google Shape;5113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114" name="Google Shape;5114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15" name="Google Shape;5115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6" name="Google Shape;5116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7" name="Google Shape;5117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8" name="Google Shape;5118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5119" name="Google Shape;51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5120" name="Google Shape;512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5121" name="Google Shape;5121;p26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122" name="Google Shape;512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5123" name="Google Shape;5123;p26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4" name="Google Shape;5124;p26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5" name="Google Shape;5125;p26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6" name="Google Shape;5126;p26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7" name="Google Shape;5127;p26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8" name="Google Shape;5128;p26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9" name="Google Shape;5129;p26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5130" name="Google Shape;5130;p2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1" name="Google Shape;5131;p2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2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2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4" name="Google Shape;5134;p2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5" name="Google Shape;5135;p2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6" name="Google Shape;5136;p26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7" name="Google Shape;5137;p26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8" name="Google Shape;5138;p26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9" name="Google Shape;5139;p26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0" name="Google Shape;5140;p26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1" name="Google Shape;5141;p26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5142" name="Google Shape;514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5143" name="Google Shape;514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5144" name="Google Shape;5144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5145" name="Google Shape;5145;p26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146" name="Google Shape;5146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5147" name="Google Shape;5147;p26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8" name="Google Shape;5148;p26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9" name="Google Shape;5149;p26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0" name="Google Shape;5150;p26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1" name="Google Shape;5151;p26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2" name="Google Shape;5152;p26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53" name="Google Shape;5153;p26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5154" name="Google Shape;5154;p2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5" name="Google Shape;5155;p2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6" name="Google Shape;5156;p2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7" name="Google Shape;5157;p2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8" name="Google Shape;5158;p2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9" name="Google Shape;5159;p2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0" name="Google Shape;5160;p26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1" name="Google Shape;5161;p26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2" name="Google Shape;5162;p26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3" name="Google Shape;5163;p26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4" name="Google Shape;5164;p26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5" name="Google Shape;5165;p26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5166" name="Google Shape;5166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Google Shape;5167;p26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5168" name="Google Shape;5168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9" name="Google Shape;5169;p26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5170" name="Google Shape;5170;p2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2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2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2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4" name="Google Shape;5174;p2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5" name="Google Shape;5175;p2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5176" name="Google Shape;5176;p2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7" name="Google Shape;5177;p2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78" name="Google Shape;5178;p2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9" name="Google Shape;5179;p2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5180" name="Google Shape;5180;p2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2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82" name="Google Shape;5182;p2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2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4" name="Google Shape;5184;p2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5185" name="Google Shape;5185;p2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2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87" name="Google Shape;5187;p2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8" name="Google Shape;5188;p2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189" name="Google Shape;5189;p2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0" name="Google Shape;5190;p2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91" name="Google Shape;5191;p2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2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3" name="Google Shape;5193;p2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2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2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6" name="Google Shape;5196;p2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2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2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2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2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2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2" name="Google Shape;5202;p26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5203" name="Google Shape;5203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4" name="Google Shape;5204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5205" name="Google Shape;5205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5206" name="Google Shape;5206;p26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207" name="Google Shape;5207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5208" name="Google Shape;5208;p26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9" name="Google Shape;5209;p26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0" name="Google Shape;5210;p26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1" name="Google Shape;5211;p26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2" name="Google Shape;5212;p26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Google Shape;5213;p26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4" name="Google Shape;5214;p26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5215" name="Google Shape;5215;p2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2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2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8" name="Google Shape;5218;p2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9" name="Google Shape;5219;p2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2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1" name="Google Shape;5221;p26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2" name="Google Shape;5222;p26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3" name="Google Shape;5223;p26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4" name="Google Shape;5224;p26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5" name="Google Shape;5225;p26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6" name="Google Shape;5226;p26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27" name="Google Shape;5227;p26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5228" name="Google Shape;5228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9" name="Google Shape;5229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0" name="Google Shape;5230;p26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5231" name="Google Shape;5231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2" name="Google Shape;5232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5233" name="Google Shape;5233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5234" name="Google Shape;5234;p26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235" name="Google Shape;5235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5236" name="Google Shape;5236;p26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7" name="Google Shape;5237;p26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8" name="Google Shape;5238;p26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9" name="Google Shape;5239;p26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0" name="Google Shape;5240;p26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1" name="Google Shape;5241;p26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2" name="Google Shape;5242;p26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243" name="Google Shape;5243;p2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2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2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6" name="Google Shape;5246;p2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7" name="Google Shape;5247;p2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2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9" name="Google Shape;5249;p26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0" name="Google Shape;5250;p26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1" name="Google Shape;5251;p26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2" name="Google Shape;5252;p26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3" name="Google Shape;5253;p26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4" name="Google Shape;5254;p26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5" name="Google Shape;5255;p26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5256" name="Google Shape;5256;p2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7" name="Google Shape;5257;p2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2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2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2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1" name="Google Shape;5261;p2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5262" name="Google Shape;5262;p2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3" name="Google Shape;5263;p2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4" name="Google Shape;5264;p2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5" name="Google Shape;5265;p2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5266" name="Google Shape;5266;p2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7" name="Google Shape;5267;p2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8" name="Google Shape;5268;p2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2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70" name="Google Shape;5270;p2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5271" name="Google Shape;5271;p2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2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3" name="Google Shape;5273;p2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4" name="Google Shape;5274;p2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275" name="Google Shape;5275;p2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6" name="Google Shape;5276;p2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7" name="Google Shape;5277;p2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2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2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2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2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2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2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2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2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2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2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8" name="Google Shape;5288;p26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5289" name="Google Shape;5289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0" name="Google Shape;5290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1" name="Google Shape;5291;p26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5292" name="Google Shape;5292;p26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5293" name="Google Shape;5293;p2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294" name="Google Shape;5294;p26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295" name="Google Shape;5295;p26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5296" name="Google Shape;5296;p26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97" name="Google Shape;5297;p26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98" name="Google Shape;5298;p26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99" name="Google Shape;5299;p26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0" name="Google Shape;5300;p26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1" name="Google Shape;5301;p26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2" name="Google Shape;5302;p26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3" name="Google Shape;5303;p26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4" name="Google Shape;5304;p26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5" name="Google Shape;5305;p26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6" name="Google Shape;5306;p26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7" name="Google Shape;5307;p26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8" name="Google Shape;5308;p26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9" name="Google Shape;5309;p26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0" name="Google Shape;5310;p26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311" name="Google Shape;5311;p26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5312" name="Google Shape;5312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313" name="Google Shape;5313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314" name="Google Shape;5314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15" name="Google Shape;5315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6" name="Google Shape;5316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7" name="Google Shape;5317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8" name="Google Shape;5318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5319" name="Google Shape;5319;p2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5320" name="Google Shape;5320;p2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5321" name="Google Shape;5321;p2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5322" name="Google Shape;5322;p2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3" name="Google Shape;5323;p26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5324" name="Google Shape;5324;p2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325" name="Google Shape;5325;p26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5326" name="Google Shape;5326;p26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7" name="Google Shape;5327;p26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5328" name="Google Shape;5328;p26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329" name="Google Shape;5329;p26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5330" name="Google Shape;5330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31" name="Google Shape;5331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32" name="Google Shape;5332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33" name="Google Shape;5333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4" name="Google Shape;5334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5" name="Google Shape;5335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6" name="Google Shape;5336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5337" name="Google Shape;5337;p26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5338" name="Google Shape;5338;p26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339" name="Google Shape;5339;p26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5340" name="Google Shape;5340;p26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5341" name="Google Shape;5341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342" name="Google Shape;5342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343" name="Google Shape;5343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44" name="Google Shape;5344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5" name="Google Shape;5345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6" name="Google Shape;5346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7" name="Google Shape;5347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348" name="Google Shape;5348;p26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5349" name="Google Shape;5349;p2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5350" name="Google Shape;5350;p2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5351" name="Google Shape;5351;p2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352" name="Google Shape;5352;p2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353" name="Google Shape;5353;p2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5354" name="Google Shape;5354;p26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5355" name="Google Shape;5355;p26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6" name="Google Shape;5356;p26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7" name="Google Shape;5357;p26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358" name="Google Shape;5358;p26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5359" name="Google Shape;5359;p26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0" name="Google Shape;5360;p26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1" name="Google Shape;5361;p26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2" name="Google Shape;5362;p26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3" name="Google Shape;5363;p26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4" name="Google Shape;5364;p26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5" name="Google Shape;5365;p26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6" name="Google Shape;5366;p26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7" name="Google Shape;5367;p26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5368" name="Google Shape;5368;p26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5369" name="Google Shape;5369;p2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370" name="Google Shape;5370;p26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371" name="Google Shape;5371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72" name="Google Shape;5372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73" name="Google Shape;5373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74" name="Google Shape;5374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75" name="Google Shape;5375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76" name="Google Shape;5376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77" name="Google Shape;5377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78" name="Google Shape;5378;p26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79" name="Google Shape;5379;p26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0" name="Google Shape;5380;p2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381" name="Google Shape;5381;p26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82" name="Google Shape;5382;p26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3" name="Google Shape;5383;p26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4" name="Google Shape;5384;p26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5" name="Google Shape;5385;p26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86" name="Google Shape;5386;p26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387" name="Google Shape;5387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88" name="Google Shape;5388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89" name="Google Shape;5389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90" name="Google Shape;5390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1" name="Google Shape;5391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2" name="Google Shape;5392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3" name="Google Shape;5393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94" name="Google Shape;5394;p26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95" name="Google Shape;5395;p26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6" name="Google Shape;5396;p2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397" name="Google Shape;5397;p26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98" name="Google Shape;5398;p26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9" name="Google Shape;5399;p26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0" name="Google Shape;5400;p26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1" name="Google Shape;5401;p26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402" name="Google Shape;5402;p26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403" name="Google Shape;5403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404" name="Google Shape;5404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405" name="Google Shape;5405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406" name="Google Shape;5406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7" name="Google Shape;5407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8" name="Google Shape;5408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9" name="Google Shape;5409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5410" name="Google Shape;5410;p2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5411" name="Google Shape;5411;p2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12" name="Google Shape;5412;p26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5413" name="Google Shape;5413;p26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5414" name="Google Shape;5414;p2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5415" name="Google Shape;5415;p2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5416" name="Google Shape;5416;p2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417" name="Google Shape;5417;p2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418" name="Google Shape;5418;p2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419" name="Google Shape;5419;p26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5420" name="Google Shape;5420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421" name="Google Shape;5421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422" name="Google Shape;5422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23" name="Google Shape;5423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4" name="Google Shape;5424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5" name="Google Shape;5425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6" name="Google Shape;5426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5427" name="Google Shape;5427;p26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5428" name="Google Shape;5428;p26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26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30" name="Google Shape;5430;p26"/>
          <p:cNvSpPr/>
          <p:nvPr/>
        </p:nvSpPr>
        <p:spPr>
          <a:xfrm>
            <a:off x="7157545" y="1523999"/>
            <a:ext cx="4550979" cy="4897821"/>
          </a:xfrm>
          <a:custGeom>
            <a:rect b="b" l="l" r="r" t="t"/>
            <a:pathLst>
              <a:path extrusionOk="0" h="4897821" w="4550979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1" name="Google Shape;5431;p2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6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p27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Two key network-core functions</a:t>
            </a:r>
            <a:endParaRPr/>
          </a:p>
        </p:txBody>
      </p:sp>
      <p:sp>
        <p:nvSpPr>
          <p:cNvPr id="5438" name="Google Shape;5438;p27"/>
          <p:cNvSpPr/>
          <p:nvPr/>
        </p:nvSpPr>
        <p:spPr>
          <a:xfrm>
            <a:off x="5006052" y="4251228"/>
            <a:ext cx="2848871" cy="1480906"/>
          </a:xfrm>
          <a:custGeom>
            <a:rect b="b" l="l" r="r" t="t"/>
            <a:pathLst>
              <a:path extrusionOk="0" h="933" w="1794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9" name="Google Shape;5439;p27"/>
          <p:cNvSpPr/>
          <p:nvPr/>
        </p:nvSpPr>
        <p:spPr>
          <a:xfrm>
            <a:off x="5644427" y="4554393"/>
            <a:ext cx="543096" cy="295229"/>
          </a:xfrm>
          <a:custGeom>
            <a:rect b="b" l="l" r="r" t="t"/>
            <a:pathLst>
              <a:path extrusionOk="0" h="186" w="342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0" name="Google Shape;5440;p27"/>
          <p:cNvSpPr/>
          <p:nvPr/>
        </p:nvSpPr>
        <p:spPr>
          <a:xfrm>
            <a:off x="6686155" y="4548044"/>
            <a:ext cx="504984" cy="307927"/>
          </a:xfrm>
          <a:custGeom>
            <a:rect b="b" l="l" r="r" t="t"/>
            <a:pathLst>
              <a:path extrusionOk="0" h="194" w="318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1" name="Google Shape;5441;p27"/>
          <p:cNvSpPr/>
          <p:nvPr/>
        </p:nvSpPr>
        <p:spPr>
          <a:xfrm>
            <a:off x="5620607" y="4940095"/>
            <a:ext cx="481164" cy="238088"/>
          </a:xfrm>
          <a:custGeom>
            <a:rect b="b" l="l" r="r" t="t"/>
            <a:pathLst>
              <a:path extrusionOk="0" h="174" w="29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2" name="Google Shape;5442;p27"/>
          <p:cNvSpPr/>
          <p:nvPr/>
        </p:nvSpPr>
        <p:spPr>
          <a:xfrm>
            <a:off x="6568643" y="4916286"/>
            <a:ext cx="628848" cy="247611"/>
          </a:xfrm>
          <a:custGeom>
            <a:rect b="b" l="l" r="r" t="t"/>
            <a:pathLst>
              <a:path extrusionOk="0" h="174" w="378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3" name="Google Shape;5443;p27"/>
          <p:cNvSpPr/>
          <p:nvPr/>
        </p:nvSpPr>
        <p:spPr>
          <a:xfrm>
            <a:off x="7235603" y="4970253"/>
            <a:ext cx="206440" cy="507920"/>
          </a:xfrm>
          <a:custGeom>
            <a:rect b="b" l="l" r="r" t="t"/>
            <a:pathLst>
              <a:path extrusionOk="0" h="500" w="118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p27"/>
          <p:cNvSpPr/>
          <p:nvPr/>
        </p:nvSpPr>
        <p:spPr>
          <a:xfrm>
            <a:off x="6000139" y="5503569"/>
            <a:ext cx="736832" cy="74601"/>
          </a:xfrm>
          <a:custGeom>
            <a:rect b="b" l="l" r="r" t="t"/>
            <a:pathLst>
              <a:path extrusionOk="0" h="32" w="370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5" name="Google Shape;5445;p27"/>
          <p:cNvSpPr/>
          <p:nvPr/>
        </p:nvSpPr>
        <p:spPr>
          <a:xfrm>
            <a:off x="5463395" y="4963904"/>
            <a:ext cx="193736" cy="425383"/>
          </a:xfrm>
          <a:custGeom>
            <a:rect b="b" l="l" r="r" t="t"/>
            <a:pathLst>
              <a:path extrusionOk="0" h="412" w="176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6" name="Google Shape;5446;p27"/>
          <p:cNvGrpSpPr/>
          <p:nvPr/>
        </p:nvGrpSpPr>
        <p:grpSpPr>
          <a:xfrm>
            <a:off x="5240209" y="4473413"/>
            <a:ext cx="623918" cy="823754"/>
            <a:chOff x="5240209" y="4473413"/>
            <a:chExt cx="623918" cy="823754"/>
          </a:xfrm>
        </p:grpSpPr>
        <p:sp>
          <p:nvSpPr>
            <p:cNvPr id="5447" name="Google Shape;5447;p27"/>
            <p:cNvSpPr txBox="1"/>
            <p:nvPr/>
          </p:nvSpPr>
          <p:spPr>
            <a:xfrm>
              <a:off x="5552962" y="4473413"/>
              <a:ext cx="311165" cy="36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448" name="Google Shape;5448;p27"/>
            <p:cNvSpPr txBox="1"/>
            <p:nvPr/>
          </p:nvSpPr>
          <p:spPr>
            <a:xfrm>
              <a:off x="5491046" y="4887671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449" name="Google Shape;5449;p27"/>
            <p:cNvSpPr txBox="1"/>
            <p:nvPr/>
          </p:nvSpPr>
          <p:spPr>
            <a:xfrm>
              <a:off x="5240209" y="4960682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cxnSp>
        <p:nvCxnSpPr>
          <p:cNvPr id="5450" name="Google Shape;5450;p27"/>
          <p:cNvCxnSpPr/>
          <p:nvPr/>
        </p:nvCxnSpPr>
        <p:spPr>
          <a:xfrm flipH="1">
            <a:off x="3738363" y="4863862"/>
            <a:ext cx="1408179" cy="91422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51" name="Google Shape;5451;p27"/>
          <p:cNvGrpSpPr/>
          <p:nvPr/>
        </p:nvGrpSpPr>
        <p:grpSpPr>
          <a:xfrm>
            <a:off x="2749550" y="4990186"/>
            <a:ext cx="2699778" cy="1631389"/>
            <a:chOff x="2749550" y="4990186"/>
            <a:chExt cx="2699778" cy="1631389"/>
          </a:xfrm>
        </p:grpSpPr>
        <p:grpSp>
          <p:nvGrpSpPr>
            <p:cNvPr id="5452" name="Google Shape;5452;p27"/>
            <p:cNvGrpSpPr/>
            <p:nvPr/>
          </p:nvGrpSpPr>
          <p:grpSpPr>
            <a:xfrm rot="-2012368">
              <a:off x="3755686" y="5363530"/>
              <a:ext cx="1447107" cy="317452"/>
              <a:chOff x="2437928" y="4562791"/>
              <a:chExt cx="1446652" cy="317502"/>
            </a:xfrm>
          </p:grpSpPr>
          <p:sp>
            <p:nvSpPr>
              <p:cNvPr id="5453" name="Google Shape;5453;p27"/>
              <p:cNvSpPr/>
              <p:nvPr/>
            </p:nvSpPr>
            <p:spPr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54" name="Google Shape;5454;p27"/>
              <p:cNvCxnSpPr/>
              <p:nvPr/>
            </p:nvCxnSpPr>
            <p:spPr>
              <a:xfrm>
                <a:off x="3462418" y="4739659"/>
                <a:ext cx="42216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455" name="Google Shape;5455;p27"/>
              <p:cNvSpPr/>
              <p:nvPr/>
            </p:nvSpPr>
            <p:spPr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27"/>
              <p:cNvSpPr txBox="1"/>
              <p:nvPr/>
            </p:nvSpPr>
            <p:spPr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0111</a:t>
                </a:r>
                <a:endParaRPr/>
              </a:p>
            </p:txBody>
          </p:sp>
        </p:grpSp>
        <p:sp>
          <p:nvSpPr>
            <p:cNvPr id="5457" name="Google Shape;5457;p27"/>
            <p:cNvSpPr txBox="1"/>
            <p:nvPr/>
          </p:nvSpPr>
          <p:spPr>
            <a:xfrm>
              <a:off x="2749550" y="6036800"/>
              <a:ext cx="269977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destination address in arriving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packet’s header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58" name="Google Shape;5458;p27"/>
            <p:cNvCxnSpPr/>
            <p:nvPr/>
          </p:nvCxnSpPr>
          <p:spPr>
            <a:xfrm rot="10800000">
              <a:off x="4633924" y="5622613"/>
              <a:ext cx="0" cy="50157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459" name="Google Shape;5459;p27"/>
          <p:cNvGrpSpPr/>
          <p:nvPr/>
        </p:nvGrpSpPr>
        <p:grpSpPr>
          <a:xfrm>
            <a:off x="6355851" y="3632200"/>
            <a:ext cx="578032" cy="815847"/>
            <a:chOff x="6355851" y="3632200"/>
            <a:chExt cx="578032" cy="815847"/>
          </a:xfrm>
        </p:grpSpPr>
        <p:sp>
          <p:nvSpPr>
            <p:cNvPr id="5460" name="Google Shape;5460;p27"/>
            <p:cNvSpPr/>
            <p:nvPr/>
          </p:nvSpPr>
          <p:spPr>
            <a:xfrm flipH="1">
              <a:off x="6355851" y="4076630"/>
              <a:ext cx="578032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61" name="Google Shape;5461;p27"/>
            <p:cNvGrpSpPr/>
            <p:nvPr/>
          </p:nvGrpSpPr>
          <p:grpSpPr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5462" name="Google Shape;5462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65" name="Google Shape;5465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6" name="Google Shape;5466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7" name="Google Shape;5467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68" name="Google Shape;5468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69" name="Google Shape;5469;p27"/>
          <p:cNvGrpSpPr/>
          <p:nvPr/>
        </p:nvGrpSpPr>
        <p:grpSpPr>
          <a:xfrm>
            <a:off x="7355160" y="3958273"/>
            <a:ext cx="578032" cy="822878"/>
            <a:chOff x="7355160" y="3958273"/>
            <a:chExt cx="578032" cy="822878"/>
          </a:xfrm>
        </p:grpSpPr>
        <p:sp>
          <p:nvSpPr>
            <p:cNvPr id="5470" name="Google Shape;5470;p27"/>
            <p:cNvSpPr/>
            <p:nvPr/>
          </p:nvSpPr>
          <p:spPr>
            <a:xfrm flipH="1">
              <a:off x="7355160" y="4409734"/>
              <a:ext cx="578032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71" name="Google Shape;5471;p27"/>
            <p:cNvGrpSpPr/>
            <p:nvPr/>
          </p:nvGrpSpPr>
          <p:grpSpPr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5472" name="Google Shape;5472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3" name="Google Shape;5473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75" name="Google Shape;5475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6" name="Google Shape;5476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7" name="Google Shape;5477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8" name="Google Shape;5478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79" name="Google Shape;5479;p27"/>
          <p:cNvGrpSpPr/>
          <p:nvPr/>
        </p:nvGrpSpPr>
        <p:grpSpPr>
          <a:xfrm>
            <a:off x="7006931" y="5622613"/>
            <a:ext cx="560563" cy="811086"/>
            <a:chOff x="7006931" y="5622613"/>
            <a:chExt cx="560563" cy="811086"/>
          </a:xfrm>
        </p:grpSpPr>
        <p:sp>
          <p:nvSpPr>
            <p:cNvPr id="5480" name="Google Shape;5480;p27"/>
            <p:cNvSpPr/>
            <p:nvPr/>
          </p:nvSpPr>
          <p:spPr>
            <a:xfrm rot="10800000">
              <a:off x="7024398" y="5622613"/>
              <a:ext cx="543096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27"/>
            <p:cNvSpPr/>
            <p:nvPr/>
          </p:nvSpPr>
          <p:spPr>
            <a:xfrm>
              <a:off x="7006931" y="5981332"/>
              <a:ext cx="551036" cy="452367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27"/>
            <p:cNvSpPr/>
            <p:nvPr/>
          </p:nvSpPr>
          <p:spPr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27"/>
            <p:cNvSpPr/>
            <p:nvPr/>
          </p:nvSpPr>
          <p:spPr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84" name="Google Shape;5484;p27"/>
            <p:cNvCxnSpPr/>
            <p:nvPr/>
          </p:nvCxnSpPr>
          <p:spPr>
            <a:xfrm>
              <a:off x="7318179" y="6208309"/>
              <a:ext cx="1588" cy="20634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5" name="Google Shape;5485;p27"/>
            <p:cNvCxnSpPr/>
            <p:nvPr/>
          </p:nvCxnSpPr>
          <p:spPr>
            <a:xfrm>
              <a:off x="7049807" y="6257514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6" name="Google Shape;5486;p27"/>
            <p:cNvCxnSpPr/>
            <p:nvPr/>
          </p:nvCxnSpPr>
          <p:spPr>
            <a:xfrm>
              <a:off x="7048219" y="6209896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87" name="Google Shape;5487;p27"/>
            <p:cNvSpPr/>
            <p:nvPr/>
          </p:nvSpPr>
          <p:spPr>
            <a:xfrm rot="5400000">
              <a:off x="7268962" y="6103535"/>
              <a:ext cx="46030" cy="65108"/>
            </a:xfrm>
            <a:prstGeom prst="rightArrow">
              <a:avLst>
                <a:gd fmla="val 51167" name="adj1"/>
                <a:gd fmla="val 39736" name="adj2"/>
              </a:avLst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8" name="Google Shape;5488;p27"/>
          <p:cNvGrpSpPr/>
          <p:nvPr/>
        </p:nvGrpSpPr>
        <p:grpSpPr>
          <a:xfrm>
            <a:off x="6311387" y="5299841"/>
            <a:ext cx="553609" cy="931601"/>
            <a:chOff x="6311387" y="5299841"/>
            <a:chExt cx="553609" cy="931601"/>
          </a:xfrm>
        </p:grpSpPr>
        <p:sp>
          <p:nvSpPr>
            <p:cNvPr id="5489" name="Google Shape;5489;p27"/>
            <p:cNvSpPr/>
            <p:nvPr/>
          </p:nvSpPr>
          <p:spPr>
            <a:xfrm rot="10800000">
              <a:off x="6312396" y="5299841"/>
              <a:ext cx="552600" cy="477654"/>
            </a:xfrm>
            <a:custGeom>
              <a:rect b="b" l="l" r="r" t="t"/>
              <a:pathLst>
                <a:path extrusionOk="0" h="10559" w="10175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90" name="Google Shape;5490;p27"/>
            <p:cNvGrpSpPr/>
            <p:nvPr/>
          </p:nvGrpSpPr>
          <p:grpSpPr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5491" name="Google Shape;5491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2" name="Google Shape;5492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3" name="Google Shape;5493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94" name="Google Shape;5494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5" name="Google Shape;5495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6" name="Google Shape;5496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97" name="Google Shape;5497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98" name="Google Shape;5498;p27"/>
          <p:cNvGrpSpPr/>
          <p:nvPr/>
        </p:nvGrpSpPr>
        <p:grpSpPr>
          <a:xfrm>
            <a:off x="5655543" y="5606741"/>
            <a:ext cx="562152" cy="799974"/>
            <a:chOff x="5655543" y="5606741"/>
            <a:chExt cx="562152" cy="799974"/>
          </a:xfrm>
        </p:grpSpPr>
        <p:sp>
          <p:nvSpPr>
            <p:cNvPr id="5499" name="Google Shape;5499;p27"/>
            <p:cNvSpPr/>
            <p:nvPr/>
          </p:nvSpPr>
          <p:spPr>
            <a:xfrm rot="10800000">
              <a:off x="5674599" y="5606741"/>
              <a:ext cx="543096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00" name="Google Shape;5500;p27"/>
            <p:cNvGrpSpPr/>
            <p:nvPr/>
          </p:nvGrpSpPr>
          <p:grpSpPr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5501" name="Google Shape;5501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2" name="Google Shape;5502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3" name="Google Shape;5503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04" name="Google Shape;5504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5" name="Google Shape;5505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6" name="Google Shape;5506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07" name="Google Shape;5507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08" name="Google Shape;5508;p27"/>
          <p:cNvGrpSpPr/>
          <p:nvPr/>
        </p:nvGrpSpPr>
        <p:grpSpPr>
          <a:xfrm>
            <a:off x="7049868" y="4738514"/>
            <a:ext cx="578032" cy="285706"/>
            <a:chOff x="7493876" y="2774731"/>
            <a:chExt cx="1481958" cy="894622"/>
          </a:xfrm>
        </p:grpSpPr>
        <p:sp>
          <p:nvSpPr>
            <p:cNvPr id="5509" name="Google Shape;5509;p2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11" name="Google Shape;5511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12" name="Google Shape;5512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3" name="Google Shape;5513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4" name="Google Shape;5514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5" name="Google Shape;5515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16" name="Google Shape;5516;p27"/>
          <p:cNvGrpSpPr/>
          <p:nvPr/>
        </p:nvGrpSpPr>
        <p:grpSpPr>
          <a:xfrm>
            <a:off x="6681740" y="5392274"/>
            <a:ext cx="578032" cy="285706"/>
            <a:chOff x="7493876" y="2774731"/>
            <a:chExt cx="1481958" cy="894622"/>
          </a:xfrm>
        </p:grpSpPr>
        <p:sp>
          <p:nvSpPr>
            <p:cNvPr id="5517" name="Google Shape;5517;p2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19" name="Google Shape;5519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20" name="Google Shape;5520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1" name="Google Shape;5521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2" name="Google Shape;5522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3" name="Google Shape;5523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24" name="Google Shape;5524;p27"/>
          <p:cNvGrpSpPr/>
          <p:nvPr/>
        </p:nvGrpSpPr>
        <p:grpSpPr>
          <a:xfrm>
            <a:off x="5525266" y="5343605"/>
            <a:ext cx="578032" cy="285706"/>
            <a:chOff x="7493876" y="2774731"/>
            <a:chExt cx="1481958" cy="894622"/>
          </a:xfrm>
        </p:grpSpPr>
        <p:sp>
          <p:nvSpPr>
            <p:cNvPr id="5525" name="Google Shape;5525;p2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27" name="Google Shape;5527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28" name="Google Shape;5528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9" name="Google Shape;5529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0" name="Google Shape;5530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1" name="Google Shape;5531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32" name="Google Shape;5532;p27"/>
          <p:cNvGrpSpPr/>
          <p:nvPr/>
        </p:nvGrpSpPr>
        <p:grpSpPr>
          <a:xfrm>
            <a:off x="6130766" y="4428206"/>
            <a:ext cx="578032" cy="285706"/>
            <a:chOff x="7493876" y="2774731"/>
            <a:chExt cx="1481958" cy="894622"/>
          </a:xfrm>
        </p:grpSpPr>
        <p:sp>
          <p:nvSpPr>
            <p:cNvPr id="5533" name="Google Shape;5533;p2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35" name="Google Shape;5535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36" name="Google Shape;5536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7" name="Google Shape;5537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8" name="Google Shape;5538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9" name="Google Shape;5539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0" name="Google Shape;5540;p27"/>
          <p:cNvGrpSpPr/>
          <p:nvPr/>
        </p:nvGrpSpPr>
        <p:grpSpPr>
          <a:xfrm>
            <a:off x="6041427" y="5026045"/>
            <a:ext cx="578032" cy="285706"/>
            <a:chOff x="7493876" y="2774731"/>
            <a:chExt cx="1481958" cy="894622"/>
          </a:xfrm>
        </p:grpSpPr>
        <p:sp>
          <p:nvSpPr>
            <p:cNvPr id="5541" name="Google Shape;5541;p2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43" name="Google Shape;5543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44" name="Google Shape;5544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5" name="Google Shape;5545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6" name="Google Shape;5546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7" name="Google Shape;5547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8" name="Google Shape;5548;p27"/>
          <p:cNvGrpSpPr/>
          <p:nvPr/>
        </p:nvGrpSpPr>
        <p:grpSpPr>
          <a:xfrm>
            <a:off x="5094748" y="4736342"/>
            <a:ext cx="578032" cy="285706"/>
            <a:chOff x="7493876" y="2774731"/>
            <a:chExt cx="1481958" cy="894622"/>
          </a:xfrm>
        </p:grpSpPr>
        <p:sp>
          <p:nvSpPr>
            <p:cNvPr id="5549" name="Google Shape;5549;p2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51" name="Google Shape;5551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52" name="Google Shape;5552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3" name="Google Shape;5553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4" name="Google Shape;5554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5" name="Google Shape;5555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56" name="Google Shape;5556;p27"/>
          <p:cNvGrpSpPr/>
          <p:nvPr/>
        </p:nvGrpSpPr>
        <p:grpSpPr>
          <a:xfrm>
            <a:off x="3563785" y="1706808"/>
            <a:ext cx="2317750" cy="3038266"/>
            <a:chOff x="3563785" y="1706808"/>
            <a:chExt cx="2317750" cy="3038266"/>
          </a:xfrm>
        </p:grpSpPr>
        <p:sp>
          <p:nvSpPr>
            <p:cNvPr id="5557" name="Google Shape;5557;p27"/>
            <p:cNvSpPr/>
            <p:nvPr/>
          </p:nvSpPr>
          <p:spPr>
            <a:xfrm rot="-5400000">
              <a:off x="4355018" y="3236963"/>
              <a:ext cx="721461" cy="2294761"/>
            </a:xfrm>
            <a:custGeom>
              <a:rect b="b" l="l" r="r" t="t"/>
              <a:pathLst>
                <a:path extrusionOk="0" h="10126" w="9799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75000">
                  <a:srgbClr val="D8D8D8"/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3563785" y="1706808"/>
              <a:ext cx="2317750" cy="2333625"/>
            </a:xfrm>
            <a:prstGeom prst="rect">
              <a:avLst/>
            </a:prstGeom>
            <a:solidFill>
              <a:srgbClr val="D8D8D8"/>
            </a:solidFill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27"/>
            <p:cNvSpPr txBox="1"/>
            <p:nvPr/>
          </p:nvSpPr>
          <p:spPr>
            <a:xfrm>
              <a:off x="3812415" y="18661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27"/>
            <p:cNvSpPr txBox="1"/>
            <p:nvPr/>
          </p:nvSpPr>
          <p:spPr>
            <a:xfrm>
              <a:off x="3706660" y="2864096"/>
              <a:ext cx="12128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header value</a:t>
              </a:r>
              <a:endParaRPr/>
            </a:p>
          </p:txBody>
        </p:sp>
        <p:sp>
          <p:nvSpPr>
            <p:cNvPr id="5563" name="Google Shape;5563;p27"/>
            <p:cNvSpPr txBox="1"/>
            <p:nvPr/>
          </p:nvSpPr>
          <p:spPr>
            <a:xfrm>
              <a:off x="4773460" y="2865683"/>
              <a:ext cx="10414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link</a:t>
              </a:r>
              <a:endParaRPr/>
            </a:p>
          </p:txBody>
        </p:sp>
        <p:cxnSp>
          <p:nvCxnSpPr>
            <p:cNvPr id="5564" name="Google Shape;5564;p27"/>
            <p:cNvCxnSpPr/>
            <p:nvPr/>
          </p:nvCxnSpPr>
          <p:spPr>
            <a:xfrm>
              <a:off x="4871885" y="2876796"/>
              <a:ext cx="7937" cy="1066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65" name="Google Shape;5565;p27"/>
            <p:cNvSpPr txBox="1"/>
            <p:nvPr/>
          </p:nvSpPr>
          <p:spPr>
            <a:xfrm>
              <a:off x="4362297" y="3148258"/>
              <a:ext cx="5207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0100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0111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1001</a:t>
              </a:r>
              <a:endParaRPr/>
            </a:p>
          </p:txBody>
        </p:sp>
        <p:sp>
          <p:nvSpPr>
            <p:cNvPr id="5566" name="Google Shape;5566;p27"/>
            <p:cNvSpPr txBox="1"/>
            <p:nvPr/>
          </p:nvSpPr>
          <p:spPr>
            <a:xfrm>
              <a:off x="4887760" y="3148258"/>
              <a:ext cx="268287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cxnSp>
          <p:nvCxnSpPr>
            <p:cNvPr id="5567" name="Google Shape;5567;p27"/>
            <p:cNvCxnSpPr/>
            <p:nvPr/>
          </p:nvCxnSpPr>
          <p:spPr>
            <a:xfrm>
              <a:off x="3743172" y="3133971"/>
              <a:ext cx="2006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8" name="Google Shape;5568;p27"/>
            <p:cNvCxnSpPr/>
            <p:nvPr/>
          </p:nvCxnSpPr>
          <p:spPr>
            <a:xfrm>
              <a:off x="3735235" y="2886321"/>
              <a:ext cx="2006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69" name="Google Shape;5569;p27"/>
            <p:cNvSpPr txBox="1"/>
            <p:nvPr/>
          </p:nvSpPr>
          <p:spPr>
            <a:xfrm>
              <a:off x="3671421" y="2588130"/>
              <a:ext cx="21818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 rot="5400000">
              <a:off x="4641697" y="2356096"/>
              <a:ext cx="241300" cy="273050"/>
            </a:xfrm>
            <a:prstGeom prst="rightArrow">
              <a:avLst>
                <a:gd fmla="val 51167" name="adj1"/>
                <a:gd fmla="val 39736" name="adj2"/>
              </a:avLst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1" name="Google Shape;5571;p27"/>
          <p:cNvSpPr txBox="1"/>
          <p:nvPr>
            <p:ph idx="1" type="body"/>
          </p:nvPr>
        </p:nvSpPr>
        <p:spPr>
          <a:xfrm>
            <a:off x="332534" y="2514905"/>
            <a:ext cx="2930611" cy="3063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130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i="1" lang="en-US" sz="3000">
                <a:solidFill>
                  <a:srgbClr val="C00000"/>
                </a:solidFill>
              </a:rPr>
              <a:t>Forwarding</a:t>
            </a:r>
            <a:r>
              <a:rPr i="1" lang="en-US">
                <a:solidFill>
                  <a:srgbClr val="C00000"/>
                </a:solidFill>
              </a:rPr>
              <a:t>:</a:t>
            </a:r>
            <a:r>
              <a:rPr lang="en-US">
                <a:solidFill>
                  <a:srgbClr val="C00000"/>
                </a:solidFill>
              </a:rPr>
              <a:t> 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aka “switching”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i="1" lang="en-US">
                <a:solidFill>
                  <a:srgbClr val="C00000"/>
                </a:solidFill>
              </a:rPr>
              <a:t>local</a:t>
            </a:r>
            <a:r>
              <a:rPr i="1" lang="en-US"/>
              <a:t> </a:t>
            </a:r>
            <a:r>
              <a:rPr lang="en-US"/>
              <a:t>action: move arriving packets from router’s input link to appropriate router output link</a:t>
            </a:r>
            <a:endParaRPr/>
          </a:p>
          <a:p>
            <a:pPr indent="-57784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cxnSp>
        <p:nvCxnSpPr>
          <p:cNvPr id="5572" name="Google Shape;5572;p27"/>
          <p:cNvCxnSpPr/>
          <p:nvPr/>
        </p:nvCxnSpPr>
        <p:spPr>
          <a:xfrm>
            <a:off x="2389758" y="2757407"/>
            <a:ext cx="1281663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73" name="Google Shape;5573;p27"/>
          <p:cNvGrpSpPr/>
          <p:nvPr/>
        </p:nvGrpSpPr>
        <p:grpSpPr>
          <a:xfrm>
            <a:off x="3744796" y="2580320"/>
            <a:ext cx="2017520" cy="338554"/>
            <a:chOff x="6181202" y="4326532"/>
            <a:chExt cx="2017520" cy="338554"/>
          </a:xfrm>
        </p:grpSpPr>
        <p:sp>
          <p:nvSpPr>
            <p:cNvPr id="5574" name="Google Shape;5574;p27"/>
            <p:cNvSpPr/>
            <p:nvPr/>
          </p:nvSpPr>
          <p:spPr>
            <a:xfrm>
              <a:off x="6192122" y="4338108"/>
              <a:ext cx="2006600" cy="2959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5" name="Google Shape;5575;p27"/>
            <p:cNvSpPr txBox="1"/>
            <p:nvPr/>
          </p:nvSpPr>
          <p:spPr>
            <a:xfrm>
              <a:off x="6181202" y="4326532"/>
              <a:ext cx="20056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/>
            </a:p>
          </p:txBody>
        </p:sp>
      </p:grpSp>
      <p:grpSp>
        <p:nvGrpSpPr>
          <p:cNvPr id="5576" name="Google Shape;5576;p27"/>
          <p:cNvGrpSpPr/>
          <p:nvPr/>
        </p:nvGrpSpPr>
        <p:grpSpPr>
          <a:xfrm>
            <a:off x="5698975" y="3819688"/>
            <a:ext cx="2183401" cy="2394971"/>
            <a:chOff x="5698975" y="3819688"/>
            <a:chExt cx="2183401" cy="2394971"/>
          </a:xfrm>
        </p:grpSpPr>
        <p:sp>
          <p:nvSpPr>
            <p:cNvPr id="5577" name="Google Shape;5577;p27"/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2" name="Google Shape;5582;p27"/>
          <p:cNvSpPr txBox="1"/>
          <p:nvPr/>
        </p:nvSpPr>
        <p:spPr>
          <a:xfrm>
            <a:off x="8430283" y="1824271"/>
            <a:ext cx="3555414" cy="3006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000"/>
              <a:buFont typeface="Noto Sans Symbols"/>
              <a:buNone/>
            </a:pPr>
            <a:r>
              <a:rPr b="0" i="1" lang="en-US" sz="3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Routing: </a:t>
            </a:r>
            <a:endParaRPr/>
          </a:p>
          <a:p>
            <a:pPr indent="-285750" lvl="0" marL="4000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action: determine source-destination paths taken by packets</a:t>
            </a:r>
            <a:endParaRPr/>
          </a:p>
          <a:p>
            <a:pPr indent="-285750" lvl="0" marL="4000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algorithms</a:t>
            </a:r>
            <a:endParaRPr/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3" name="Google Shape;5583;p27"/>
          <p:cNvSpPr/>
          <p:nvPr/>
        </p:nvSpPr>
        <p:spPr>
          <a:xfrm>
            <a:off x="4869344" y="4824326"/>
            <a:ext cx="1041867" cy="336451"/>
          </a:xfrm>
          <a:custGeom>
            <a:rect b="b" l="l" r="r" t="t"/>
            <a:pathLst>
              <a:path extrusionOk="0" h="14797" w="10844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cap="flat" cmpd="sng" w="5715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4" name="Google Shape;5584;p27"/>
          <p:cNvGrpSpPr/>
          <p:nvPr/>
        </p:nvGrpSpPr>
        <p:grpSpPr>
          <a:xfrm>
            <a:off x="3689197" y="1759195"/>
            <a:ext cx="2095500" cy="604837"/>
            <a:chOff x="3839579" y="1912090"/>
            <a:chExt cx="2095500" cy="604837"/>
          </a:xfrm>
        </p:grpSpPr>
        <p:sp>
          <p:nvSpPr>
            <p:cNvPr id="5585" name="Google Shape;5585;p27"/>
            <p:cNvSpPr/>
            <p:nvPr/>
          </p:nvSpPr>
          <p:spPr>
            <a:xfrm>
              <a:off x="3839579" y="1912090"/>
              <a:ext cx="2095500" cy="6048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27"/>
            <p:cNvSpPr txBox="1"/>
            <p:nvPr/>
          </p:nvSpPr>
          <p:spPr>
            <a:xfrm>
              <a:off x="3964815" y="20185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/>
            </a:p>
          </p:txBody>
        </p:sp>
      </p:grpSp>
      <p:sp>
        <p:nvSpPr>
          <p:cNvPr id="5587" name="Google Shape;5587;p27"/>
          <p:cNvSpPr/>
          <p:nvPr/>
        </p:nvSpPr>
        <p:spPr>
          <a:xfrm>
            <a:off x="5748185" y="4775202"/>
            <a:ext cx="2423480" cy="399173"/>
          </a:xfrm>
          <a:custGeom>
            <a:rect b="b" l="l" r="r" t="t"/>
            <a:pathLst>
              <a:path extrusionOk="0" h="399173" w="2423480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88" name="Google Shape;5588;p27"/>
          <p:cNvGrpSpPr/>
          <p:nvPr/>
        </p:nvGrpSpPr>
        <p:grpSpPr>
          <a:xfrm>
            <a:off x="5600948" y="2059246"/>
            <a:ext cx="2852523" cy="3990269"/>
            <a:chOff x="5600948" y="2059246"/>
            <a:chExt cx="2852523" cy="3990269"/>
          </a:xfrm>
        </p:grpSpPr>
        <p:cxnSp>
          <p:nvCxnSpPr>
            <p:cNvPr id="5589" name="Google Shape;5589;p27"/>
            <p:cNvCxnSpPr/>
            <p:nvPr/>
          </p:nvCxnSpPr>
          <p:spPr>
            <a:xfrm rot="10800000">
              <a:off x="5600948" y="2062812"/>
              <a:ext cx="2852523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0" name="Google Shape;5590;p27"/>
            <p:cNvCxnSpPr/>
            <p:nvPr/>
          </p:nvCxnSpPr>
          <p:spPr>
            <a:xfrm flipH="1">
              <a:off x="6643279" y="2072337"/>
              <a:ext cx="1781930" cy="1569387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1" name="Google Shape;5591;p27"/>
            <p:cNvCxnSpPr/>
            <p:nvPr/>
          </p:nvCxnSpPr>
          <p:spPr>
            <a:xfrm flipH="1">
              <a:off x="7640094" y="2059246"/>
              <a:ext cx="802722" cy="1908551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592" name="Google Shape;5592;p27"/>
            <p:cNvGrpSpPr/>
            <p:nvPr/>
          </p:nvGrpSpPr>
          <p:grpSpPr>
            <a:xfrm>
              <a:off x="6178887" y="2060294"/>
              <a:ext cx="2270633" cy="3989221"/>
              <a:chOff x="6178887" y="2060294"/>
              <a:chExt cx="2270633" cy="3989221"/>
            </a:xfrm>
          </p:grpSpPr>
          <p:sp>
            <p:nvSpPr>
              <p:cNvPr id="5593" name="Google Shape;5593;p27"/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rect b="b" l="l" r="r" t="t"/>
                <a:pathLst>
                  <a:path extrusionOk="0" h="3796496" w="159730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cap="flat" cmpd="sng" w="1905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94" name="Google Shape;5594;p27"/>
              <p:cNvCxnSpPr>
                <a:stCxn id="5593" idx="1"/>
              </p:cNvCxnSpPr>
              <p:nvPr/>
            </p:nvCxnSpPr>
            <p:spPr>
              <a:xfrm flipH="1">
                <a:off x="7535787" y="5845215"/>
                <a:ext cx="242400" cy="204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5" name="Google Shape;5595;p27"/>
              <p:cNvCxnSpPr>
                <a:stCxn id="5593" idx="1"/>
              </p:cNvCxnSpPr>
              <p:nvPr/>
            </p:nvCxnSpPr>
            <p:spPr>
              <a:xfrm flipH="1">
                <a:off x="6178887" y="5845215"/>
                <a:ext cx="1599300" cy="182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596" name="Google Shape;5596;p27"/>
          <p:cNvGrpSpPr/>
          <p:nvPr/>
        </p:nvGrpSpPr>
        <p:grpSpPr>
          <a:xfrm>
            <a:off x="5679271" y="3642935"/>
            <a:ext cx="2210121" cy="2467075"/>
            <a:chOff x="5679271" y="3642935"/>
            <a:chExt cx="2210121" cy="2467075"/>
          </a:xfrm>
        </p:grpSpPr>
        <p:sp>
          <p:nvSpPr>
            <p:cNvPr id="5597" name="Google Shape;5597;p27"/>
            <p:cNvSpPr/>
            <p:nvPr/>
          </p:nvSpPr>
          <p:spPr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2" name="Google Shape;5602;p2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7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8" name="Google Shape;56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93" y="671089"/>
            <a:ext cx="10922758" cy="5252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09" name="Google Shape;5609;p28"/>
          <p:cNvSpPr/>
          <p:nvPr/>
        </p:nvSpPr>
        <p:spPr>
          <a:xfrm>
            <a:off x="1445846" y="2196123"/>
            <a:ext cx="9159631" cy="1414585"/>
          </a:xfrm>
          <a:custGeom>
            <a:rect b="b" l="l" r="r" t="t"/>
            <a:pathLst>
              <a:path extrusionOk="0" h="1414585" w="9159631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0" name="Google Shape;5610;p28"/>
          <p:cNvSpPr txBox="1"/>
          <p:nvPr/>
        </p:nvSpPr>
        <p:spPr>
          <a:xfrm>
            <a:off x="4994031" y="2985477"/>
            <a:ext cx="20005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/>
          </a:p>
        </p:txBody>
      </p:sp>
      <p:sp>
        <p:nvSpPr>
          <p:cNvPr id="5611" name="Google Shape;5611;p2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6" name="Shape 5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7" name="Google Shape;56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93" y="671089"/>
            <a:ext cx="10922758" cy="5252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18" name="Google Shape;5618;p29"/>
          <p:cNvSpPr/>
          <p:nvPr/>
        </p:nvSpPr>
        <p:spPr>
          <a:xfrm>
            <a:off x="1445846" y="2196123"/>
            <a:ext cx="9159631" cy="1414585"/>
          </a:xfrm>
          <a:custGeom>
            <a:rect b="b" l="l" r="r" t="t"/>
            <a:pathLst>
              <a:path extrusionOk="0" h="1414585" w="9159631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9" name="Google Shape;5619;p29"/>
          <p:cNvGrpSpPr/>
          <p:nvPr/>
        </p:nvGrpSpPr>
        <p:grpSpPr>
          <a:xfrm>
            <a:off x="1527142" y="1131216"/>
            <a:ext cx="2243580" cy="2158739"/>
            <a:chOff x="1527142" y="1131216"/>
            <a:chExt cx="2243580" cy="2158739"/>
          </a:xfrm>
        </p:grpSpPr>
        <p:pic>
          <p:nvPicPr>
            <p:cNvPr descr="A close up of a map&#10;&#10;Description automatically generated" id="5620" name="Google Shape;5620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8543" y="1163561"/>
              <a:ext cx="2078994" cy="1787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1" name="Google Shape;5621;p29"/>
            <p:cNvSpPr/>
            <p:nvPr/>
          </p:nvSpPr>
          <p:spPr>
            <a:xfrm>
              <a:off x="1527142" y="1131216"/>
              <a:ext cx="2243580" cy="2158739"/>
            </a:xfrm>
            <a:custGeom>
              <a:rect b="b" l="l" r="r" t="t"/>
              <a:pathLst>
                <a:path extrusionOk="0" h="2158739" w="2243580">
                  <a:moveTo>
                    <a:pt x="0" y="2158739"/>
                  </a:moveTo>
                  <a:cubicBezTo>
                    <a:pt x="84842" y="1552281"/>
                    <a:pt x="94268" y="719580"/>
                    <a:pt x="141402" y="0"/>
                  </a:cubicBezTo>
                  <a:lnTo>
                    <a:pt x="160256" y="1800520"/>
                  </a:lnTo>
                  <a:lnTo>
                    <a:pt x="2243580" y="1781666"/>
                  </a:lnTo>
                  <a:cubicBezTo>
                    <a:pt x="656735" y="1973345"/>
                    <a:pt x="568751" y="1995341"/>
                    <a:pt x="0" y="21587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8000">
                  <a:srgbClr val="D6DCE0"/>
                </a:gs>
                <a:gs pos="100000">
                  <a:srgbClr val="595959"/>
                </a:gs>
              </a:gsLst>
              <a:lin ang="14400000" scaled="0"/>
            </a:gra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2" name="Google Shape;5622;p29"/>
          <p:cNvSpPr txBox="1"/>
          <p:nvPr/>
        </p:nvSpPr>
        <p:spPr>
          <a:xfrm>
            <a:off x="1649047" y="2813539"/>
            <a:ext cx="22306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forwarding</a:t>
            </a:r>
            <a:endParaRPr/>
          </a:p>
        </p:txBody>
      </p:sp>
      <p:grpSp>
        <p:nvGrpSpPr>
          <p:cNvPr id="5623" name="Google Shape;5623;p29"/>
          <p:cNvGrpSpPr/>
          <p:nvPr/>
        </p:nvGrpSpPr>
        <p:grpSpPr>
          <a:xfrm>
            <a:off x="8758797" y="2608289"/>
            <a:ext cx="2771818" cy="2930576"/>
            <a:chOff x="8758797" y="2608289"/>
            <a:chExt cx="2771818" cy="2930576"/>
          </a:xfrm>
        </p:grpSpPr>
        <p:pic>
          <p:nvPicPr>
            <p:cNvPr id="5624" name="Google Shape;5624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58797" y="2998032"/>
              <a:ext cx="2771818" cy="2540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5" name="Google Shape;5625;p29"/>
            <p:cNvSpPr/>
            <p:nvPr/>
          </p:nvSpPr>
          <p:spPr>
            <a:xfrm>
              <a:off x="8769246" y="2608289"/>
              <a:ext cx="2683239" cy="404734"/>
            </a:xfrm>
            <a:custGeom>
              <a:rect b="b" l="l" r="r" t="t"/>
              <a:pathLst>
                <a:path extrusionOk="0" h="404734" w="2683239">
                  <a:moveTo>
                    <a:pt x="239843" y="0"/>
                  </a:moveTo>
                  <a:cubicBezTo>
                    <a:pt x="234846" y="164891"/>
                    <a:pt x="259830" y="209862"/>
                    <a:pt x="0" y="404734"/>
                  </a:cubicBezTo>
                  <a:lnTo>
                    <a:pt x="2683239" y="389744"/>
                  </a:lnTo>
                  <a:cubicBezTo>
                    <a:pt x="969364" y="244839"/>
                    <a:pt x="1054308" y="189876"/>
                    <a:pt x="239843" y="0"/>
                  </a:cubicBezTo>
                  <a:close/>
                </a:path>
              </a:pathLst>
            </a:custGeom>
            <a:gradFill>
              <a:gsLst>
                <a:gs pos="0">
                  <a:srgbClr val="F5F7FC"/>
                </a:gs>
                <a:gs pos="100000">
                  <a:srgbClr val="A5A5A5"/>
                </a:gs>
              </a:gsLst>
              <a:lin ang="5400000" scaled="0"/>
            </a:gra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6" name="Google Shape;5626;p29"/>
          <p:cNvSpPr txBox="1"/>
          <p:nvPr/>
        </p:nvSpPr>
        <p:spPr>
          <a:xfrm>
            <a:off x="9032426" y="2448581"/>
            <a:ext cx="22306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forwarding</a:t>
            </a:r>
            <a:endParaRPr/>
          </a:p>
        </p:txBody>
      </p:sp>
      <p:sp>
        <p:nvSpPr>
          <p:cNvPr id="5627" name="Google Shape;5627;p2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 txBox="1"/>
          <p:nvPr>
            <p:ph type="title"/>
          </p:nvPr>
        </p:nvSpPr>
        <p:spPr>
          <a:xfrm>
            <a:off x="798691" y="22903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“nuts and bolts” view</a:t>
            </a: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59" name="Google Shape;59;p3"/>
            <p:cNvSpPr/>
            <p:nvPr/>
          </p:nvSpPr>
          <p:spPr>
            <a:xfrm>
              <a:off x="9048399" y="3035682"/>
              <a:ext cx="1124807" cy="1337915"/>
            </a:xfrm>
            <a:custGeom>
              <a:rect b="b" l="l" r="r" t="t"/>
              <a:pathLst>
                <a:path extrusionOk="0" h="1800235" w="1549812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337287" y="1795939"/>
              <a:ext cx="1736725" cy="1317704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fmla="val 50000" name="adj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sz="2400" u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" name="Google Shape;64;p3"/>
            <p:cNvSpPr/>
            <p:nvPr/>
          </p:nvSpPr>
          <p:spPr>
            <a:xfrm>
              <a:off x="7775612" y="4653038"/>
              <a:ext cx="3079750" cy="1665288"/>
            </a:xfrm>
            <a:custGeom>
              <a:rect b="b" l="l" r="r" t="t"/>
              <a:pathLst>
                <a:path extrusionOk="0" h="1049" w="194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66" name="Google Shape;66;p3"/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0285357" y="3149444"/>
              <a:ext cx="1273167" cy="1935748"/>
            </a:xfrm>
            <a:custGeom>
              <a:rect b="b" l="l" r="r" t="t"/>
              <a:pathLst>
                <a:path extrusionOk="0" h="1952840" w="1447873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" name="Google Shape;69;p3"/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2" name="Google Shape;72;p3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8" name="Google Shape;78;p3"/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1" name="Google Shape;81;p3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" name="Google Shape;83;p3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" name="Google Shape;84;p3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87" name="Google Shape;87;p3"/>
            <p:cNvSpPr/>
            <p:nvPr/>
          </p:nvSpPr>
          <p:spPr>
            <a:xfrm>
              <a:off x="9604024" y="1751946"/>
              <a:ext cx="1497864" cy="1386455"/>
            </a:xfrm>
            <a:custGeom>
              <a:rect b="b" l="l" r="r" t="t"/>
              <a:pathLst>
                <a:path extrusionOk="0" h="1796376" w="1634267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"/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91" name="Google Shape;91;p3"/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92" name="Google Shape;92;p3"/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94" name="Google Shape;94;p3"/>
            <p:cNvSpPr txBox="1"/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685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400"/>
                <a:buFont typeface="Noto Sans Symbols"/>
                <a:buNone/>
              </a:pP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switches</a:t>
              </a:r>
              <a:r>
                <a:rPr b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forward packets (chunks of data)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Noto Sans Symbols"/>
                <a:buChar char="▪"/>
              </a:pP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routers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switches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95;p3"/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96" name="Google Shape;96;p3"/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97" name="Google Shape;97;p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99" name="Google Shape;99;p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00" name="Google Shape;100;p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4" name="Google Shape;104;p3"/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105" name="Google Shape;105;p3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3941376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12" name="Google Shape;112;p3"/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113" name="Google Shape;113;p3"/>
            <p:cNvSpPr txBox="1"/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685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800"/>
                <a:buFont typeface="Noto Sans Symbols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6858" marR="0" rtl="0" algn="l">
                <a:lnSpc>
                  <a:spcPct val="90000"/>
                </a:lnSpc>
                <a:spcBef>
                  <a:spcPts val="672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 links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fiber, copper, radio, satellite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transmission rate: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bandwidth</a:t>
              </a:r>
              <a:b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3"/>
            <p:cNvGrpSpPr/>
            <p:nvPr/>
          </p:nvGrpSpPr>
          <p:grpSpPr>
            <a:xfrm>
              <a:off x="2428229" y="4382136"/>
              <a:ext cx="457200" cy="733152"/>
              <a:chOff x="6061075" y="1844675"/>
              <a:chExt cx="457200" cy="733152"/>
            </a:xfrm>
          </p:grpSpPr>
          <p:cxnSp>
            <p:nvCxnSpPr>
              <p:cNvPr id="115" name="Google Shape;115;p3"/>
              <p:cNvCxnSpPr/>
              <p:nvPr/>
            </p:nvCxnSpPr>
            <p:spPr>
              <a:xfrm>
                <a:off x="6289675" y="2403475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16" name="Google Shape;116;p3"/>
              <p:cNvGrpSpPr/>
              <p:nvPr/>
            </p:nvGrpSpPr>
            <p:grpSpPr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117" name="Google Shape;117;p3"/>
                <p:cNvGrpSpPr/>
                <p:nvPr/>
              </p:nvGrpSpPr>
              <p:grpSpPr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cxnSp>
                <p:nvCxnSpPr>
                  <p:cNvPr id="118" name="Google Shape;118;p3"/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9" name="Google Shape;119;p3"/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0" name="Google Shape;120;p3"/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1" name="Google Shape;121;p3"/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2" name="Google Shape;122;p3"/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3" name="Google Shape;123;p3"/>
                  <p:cNvCxnSpPr/>
                  <p:nvPr/>
                </p:nvCxnSpPr>
                <p:spPr>
                  <a:xfrm flipH="1" rot="10800000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4" name="Google Shape;124;p3"/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5" name="Google Shape;125;p3"/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6" name="Google Shape;126;p3"/>
                  <p:cNvCxnSpPr/>
                  <p:nvPr/>
                </p:nvCxnSpPr>
                <p:spPr>
                  <a:xfrm flipH="1" rot="10800000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7" name="Google Shape;127;p3"/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8" name="Google Shape;128;p3"/>
                  <p:cNvCxnSpPr/>
                  <p:nvPr/>
                </p:nvCxnSpPr>
                <p:spPr>
                  <a:xfrm flipH="1" rot="10800000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" name="Google Shape;129;p3"/>
                  <p:cNvCxnSpPr/>
                  <p:nvPr/>
                </p:nvCxnSpPr>
                <p:spPr>
                  <a:xfrm flipH="1" rot="10800000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0" name="Google Shape;130;p3"/>
                  <p:cNvCxnSpPr/>
                  <p:nvPr/>
                </p:nvCxnSpPr>
                <p:spPr>
                  <a:xfrm flipH="1" rot="10800000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1" name="Google Shape;131;p3"/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2" name="Google Shape;132;p3"/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pic>
              <p:nvPicPr>
                <p:cNvPr descr="cell_tower_radiation copy" id="133" name="Google Shape;133;p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4" name="Google Shape;134;p3"/>
                <p:cNvSpPr/>
                <p:nvPr/>
              </p:nvSpPr>
              <p:spPr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5" name="Google Shape;135;p3"/>
            <p:cNvGrpSpPr/>
            <p:nvPr/>
          </p:nvGrpSpPr>
          <p:grpSpPr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descr="access_point_stylized_small" id="136" name="Google Shape;136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37" name="Google Shape;137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 result for Ethernet cable" id="138" name="Google Shape;138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56310" y="4560750"/>
              <a:ext cx="874495" cy="5133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3"/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140" name="Google Shape;140;p3"/>
            <p:cNvSpPr txBox="1"/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b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Billions of connected computing </a:t>
              </a: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devices</a:t>
              </a:r>
              <a:r>
                <a:rPr b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hosts</a:t>
              </a:r>
              <a:r>
                <a:rPr b="0" i="1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 end systems 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running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apps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Internet’s “edge”</a:t>
              </a: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142" name="Google Shape;142;p3"/>
              <p:cNvGrpSpPr/>
              <p:nvPr/>
            </p:nvGrpSpPr>
            <p:grpSpPr>
              <a:xfrm>
                <a:off x="2228805" y="1490654"/>
                <a:ext cx="627929" cy="619360"/>
                <a:chOff x="877" y="1008"/>
                <a:chExt cx="2747" cy="2626"/>
              </a:xfrm>
            </p:grpSpPr>
            <p:pic>
              <p:nvPicPr>
                <p:cNvPr descr="antenna_stylized" id="143" name="Google Shape;143;p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144" name="Google Shape;144;p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flipH="1" rot="109064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5" name="Google Shape;145;p3"/>
                <p:cNvSpPr/>
                <p:nvPr/>
              </p:nvSpPr>
              <p:spPr>
                <a:xfrm>
                  <a:off x="1753" y="1603"/>
                  <a:ext cx="1807" cy="1322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146" name="Google Shape;146;p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7" name="Google Shape;147;p3"/>
                <p:cNvSpPr/>
                <p:nvPr/>
              </p:nvSpPr>
              <p:spPr>
                <a:xfrm>
                  <a:off x="2082" y="1564"/>
                  <a:ext cx="1531" cy="24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37" y="1562"/>
                  <a:ext cx="425" cy="1024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3144" y="1745"/>
                  <a:ext cx="458" cy="118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1732" y="2534"/>
                  <a:ext cx="1680" cy="399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3195" y="1755"/>
                  <a:ext cx="429" cy="1187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1734" y="2587"/>
                  <a:ext cx="1494" cy="394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3" name="Google Shape;153;p3"/>
                <p:cNvGrpSpPr/>
                <p:nvPr/>
              </p:nvGrpSpPr>
              <p:grpSpPr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54" name="Google Shape;154;p3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3"/>
                <p:cNvSpPr/>
                <p:nvPr/>
              </p:nvSpPr>
              <p:spPr>
                <a:xfrm>
                  <a:off x="2577" y="3043"/>
                  <a:ext cx="614" cy="514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1010" y="3084"/>
                  <a:ext cx="1571" cy="469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1011" y="2998"/>
                  <a:ext cx="17" cy="95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1012" y="2611"/>
                  <a:ext cx="730" cy="39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1061" y="3018"/>
                  <a:ext cx="1490" cy="451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 flipH="1" rot="10800000">
                  <a:off x="2549" y="2986"/>
                  <a:ext cx="608" cy="467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" name="Google Shape;166;p3"/>
              <p:cNvGrpSpPr/>
              <p:nvPr/>
            </p:nvGrpSpPr>
            <p:grpSpPr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descr="iphone_stylized_small" id="167" name="Google Shape;167;p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radiation_stylized" id="168" name="Google Shape;168;p3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9" name="Google Shape;169;p3"/>
              <p:cNvGrpSpPr/>
              <p:nvPr/>
            </p:nvGrpSpPr>
            <p:grpSpPr>
              <a:xfrm>
                <a:off x="1346421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descr="fridge2.png" id="170" name="Google Shape;170;p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171" name="Google Shape;171;p3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2" name="Google Shape;172;p3"/>
              <p:cNvGrpSpPr/>
              <p:nvPr/>
            </p:nvGrpSpPr>
            <p:grpSpPr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173" name="Google Shape;173;p3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77;p3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78" name="Google Shape;178;p3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179" name="Google Shape;179;p3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1" name="Google Shape;181;p3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2" name="Google Shape;182;p3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183" name="Google Shape;183;p3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3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5" name="Google Shape;185;p3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7" name="Google Shape;187;p3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188" name="Google Shape;188;p3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" name="Google Shape;189;p3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0" name="Google Shape;190;p3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1" name="Google Shape;191;p3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192" name="Google Shape;192;p3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" name="Google Shape;193;p3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4" name="Google Shape;194;p3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3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3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3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3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sz="180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3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" name="Google Shape;205;p3"/>
              <p:cNvGrpSpPr/>
              <p:nvPr/>
            </p:nvGrpSpPr>
            <p:grpSpPr>
              <a:xfrm>
                <a:off x="2053502" y="2245186"/>
                <a:ext cx="672583" cy="617342"/>
                <a:chOff x="5275406" y="2711455"/>
                <a:chExt cx="452949" cy="405518"/>
              </a:xfrm>
            </p:grpSpPr>
            <p:pic>
              <p:nvPicPr>
                <p:cNvPr descr="server_rack.png" id="206" name="Google Shape;206;p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207" name="Google Shape;207;p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208" name="Google Shape;208;p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9" name="Google Shape;209;p3"/>
              <p:cNvGrpSpPr/>
              <p:nvPr/>
            </p:nvGrpSpPr>
            <p:grpSpPr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descr="desktop_computer_stylized_medium" id="210" name="Google Shape;210;p3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1" name="Google Shape;211;p3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" name="Google Shape;212;p3"/>
              <p:cNvGrpSpPr/>
              <p:nvPr/>
            </p:nvGrpSpPr>
            <p:grpSpPr>
              <a:xfrm>
                <a:off x="1609414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descr="light2.png" id="213" name="Google Shape;213;p3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14" name="Google Shape;214;p3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5" name="Google Shape;215;p3"/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descr="car_icon_small" id="216" name="Google Shape;216;p3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17" name="Google Shape;217;p3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218" name="Google Shape;218;p3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219" name="Google Shape;219;p3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3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3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3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" name="Google Shape;223;p3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p3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3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3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3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3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3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30" name="Google Shape;230;p3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232" name="Google Shape;232;p3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3" name="Google Shape;233;p3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" name="Google Shape;234;p3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" name="Google Shape;235;p3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" name="Google Shape;236;p3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" name="Google Shape;237;p3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" name="Google Shape;238;p3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" name="Google Shape;239;p3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" name="Google Shape;240;p3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" name="Google Shape;241;p3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2" name="Google Shape;242;p3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3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4" name="Google Shape;244;p3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5" name="Google Shape;245;p3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6" name="Google Shape;246;p3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7" name="Google Shape;247;p3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8" name="Google Shape;248;p3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9" name="Google Shape;249;p3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3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1" name="Google Shape;251;p3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2" name="Google Shape;252;p3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3" name="Google Shape;253;p3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4" name="Google Shape;254;p3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" name="Google Shape;255;p3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256" name="Google Shape;256;p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257" name="Google Shape;257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258" name="Google Shape;258;p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Google Shape;259;p3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0" name="Google Shape;260;p3"/>
          <p:cNvGrpSpPr/>
          <p:nvPr/>
        </p:nvGrpSpPr>
        <p:grpSpPr>
          <a:xfrm>
            <a:off x="7414072" y="1891912"/>
            <a:ext cx="4144321" cy="4305092"/>
            <a:chOff x="7432700" y="1830405"/>
            <a:chExt cx="4144321" cy="4305092"/>
          </a:xfrm>
        </p:grpSpPr>
        <p:grpSp>
          <p:nvGrpSpPr>
            <p:cNvPr id="261" name="Google Shape;261;p3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262" name="Google Shape;262;p3"/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descr="iphone_stylized_small" id="263" name="Google Shape;263;p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radiation_stylized" id="264" name="Google Shape;264;p3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65" name="Google Shape;265;p3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descr="antenna_stylized" id="266" name="Google Shape;266;p3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67" name="Google Shape;267;p3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 flipH="1" rot="109064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8" name="Google Shape;268;p3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269" name="Google Shape;269;p3"/>
                <p:cNvPicPr preferRelativeResize="0"/>
                <p:nvPr/>
              </p:nvPicPr>
              <p:blipFill rotWithShape="1">
                <a:blip r:embed="rId21">
                  <a:alphaModFix/>
                </a:blip>
                <a:srcRect b="0" l="0" r="0" t="0"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" name="Google Shape;270;p3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3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3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6" name="Google Shape;276;p3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77" name="Google Shape;277;p3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3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3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3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3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3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3" name="Google Shape;283;p3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3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3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3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3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3"/>
                <p:cNvSpPr/>
                <p:nvPr/>
              </p:nvSpPr>
              <p:spPr>
                <a:xfrm flipH="1" rot="10800000">
                  <a:off x="7758327" y="2638756"/>
                  <a:ext cx="118410" cy="73535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9" name="Google Shape;289;p3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descr="light2.png" id="290" name="Google Shape;290;p3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91" name="Google Shape;291;p3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2" name="Google Shape;292;p3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descr="car_icon_small" id="293" name="Google Shape;293;p3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94" name="Google Shape;294;p3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95" name="Google Shape;295;p3"/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296" name="Google Shape;296;p3"/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descr="antenna_stylized" id="297" name="Google Shape;297;p3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98" name="Google Shape;298;p3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 flipH="1" rot="109064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9" name="Google Shape;299;p3"/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300" name="Google Shape;300;p3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01" name="Google Shape;301;p3"/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3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3"/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3"/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"/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3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07" name="Google Shape;307;p3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3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flipH="1" rot="10800000">
                  <a:off x="7700668" y="3623055"/>
                  <a:ext cx="77645" cy="5506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0" name="Google Shape;320;p3"/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descr="desktop_computer_stylized_medium" id="321" name="Google Shape;321;p3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 b="0" l="0" r="0" t="0"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2" name="Google Shape;322;p3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3" name="Google Shape;323;p3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descr="fridge2.png" id="324" name="Google Shape;324;p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25" name="Google Shape;325;p3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26" name="Google Shape;326;p3"/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27" name="Google Shape;327;p3"/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28" name="Google Shape;328;p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29" name="Google Shape;329;p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30" name="Google Shape;330;p3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1" name="Google Shape;331;p3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2" name="Google Shape;332;p3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33" name="Google Shape;333;p3"/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34" name="Google Shape;334;p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35" name="Google Shape;335;p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36" name="Google Shape;336;p3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7" name="Google Shape;337;p3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8" name="Google Shape;338;p3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39" name="Google Shape;339;p3"/>
            <p:cNvGrpSpPr/>
            <p:nvPr/>
          </p:nvGrpSpPr>
          <p:grpSpPr>
            <a:xfrm>
              <a:off x="7767607" y="4870841"/>
              <a:ext cx="2692126" cy="1264656"/>
              <a:chOff x="7767607" y="4870841"/>
              <a:chExt cx="2692126" cy="1264656"/>
            </a:xfrm>
          </p:grpSpPr>
          <p:grpSp>
            <p:nvGrpSpPr>
              <p:cNvPr id="340" name="Google Shape;340;p3"/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341" name="Google Shape;341;p3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3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46" name="Google Shape;346;p3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347" name="Google Shape;347;p3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348;p3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9" name="Google Shape;349;p3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0" name="Google Shape;350;p3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351" name="Google Shape;351;p3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3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53" name="Google Shape;353;p3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5" name="Google Shape;355;p3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356" name="Google Shape;356;p3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357;p3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58" name="Google Shape;358;p3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9" name="Google Shape;359;p3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360" name="Google Shape;360;p3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3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62" name="Google Shape;362;p3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3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3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sz="180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3" name="Google Shape;373;p3"/>
              <p:cNvGrpSpPr/>
              <p:nvPr/>
            </p:nvGrpSpPr>
            <p:grpSpPr>
              <a:xfrm>
                <a:off x="7767607" y="4870841"/>
                <a:ext cx="2080029" cy="1264656"/>
                <a:chOff x="7767607" y="4870841"/>
                <a:chExt cx="2080029" cy="1264656"/>
              </a:xfrm>
            </p:grpSpPr>
            <p:grpSp>
              <p:nvGrpSpPr>
                <p:cNvPr id="374" name="Google Shape;374;p3"/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375" name="Google Shape;375;p3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76" name="Google Shape;376;p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7" name="Google Shape;377;p3"/>
                <p:cNvGrpSpPr/>
                <p:nvPr/>
              </p:nvGrpSpPr>
              <p:grpSpPr>
                <a:xfrm>
                  <a:off x="9195307" y="5823489"/>
                  <a:ext cx="310186" cy="312008"/>
                  <a:chOff x="877" y="1008"/>
                  <a:chExt cx="2747" cy="2626"/>
                </a:xfrm>
              </p:grpSpPr>
              <p:pic>
                <p:nvPicPr>
                  <p:cNvPr descr="antenna_stylized" id="378" name="Google Shape;378;p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379" name="Google Shape;379;p3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0" name="Google Shape;380;p3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381" name="Google Shape;381;p3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2" name="Google Shape;382;p3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3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" name="Google Shape;384;p3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" name="Google Shape;385;p3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3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3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88" name="Google Shape;388;p3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389" name="Google Shape;389;p3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0" name="Google Shape;390;p3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1" name="Google Shape;391;p3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2" name="Google Shape;392;p3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3" name="Google Shape;393;p3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4" name="Google Shape;394;p3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95" name="Google Shape;395;p3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3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3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" name="Google Shape;398;p3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" name="Google Shape;399;p3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3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1" name="Google Shape;401;p3"/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402" name="Google Shape;402;p3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3" name="Google Shape;403;p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4" name="Google Shape;404;p3"/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405" name="Google Shape;405;p3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6" name="Google Shape;406;p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7" name="Google Shape;407;p3"/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408" name="Google Shape;408;p3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9" name="Google Shape;409;p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0" name="Google Shape;410;p3"/>
                <p:cNvGrpSpPr/>
                <p:nvPr/>
              </p:nvGrpSpPr>
              <p:grpSpPr>
                <a:xfrm>
                  <a:off x="9528372" y="5765818"/>
                  <a:ext cx="319264" cy="256836"/>
                  <a:chOff x="877" y="1008"/>
                  <a:chExt cx="2747" cy="2626"/>
                </a:xfrm>
              </p:grpSpPr>
              <p:pic>
                <p:nvPicPr>
                  <p:cNvPr descr="antenna_stylized" id="411" name="Google Shape;411;p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412" name="Google Shape;412;p3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3" name="Google Shape;413;p3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414" name="Google Shape;414;p3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5" name="Google Shape;415;p3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3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3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3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9" name="Google Shape;419;p3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" name="Google Shape;420;p3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21" name="Google Shape;421;p3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422" name="Google Shape;422;p3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3" name="Google Shape;423;p3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4" name="Google Shape;424;p3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5" name="Google Shape;425;p3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6" name="Google Shape;426;p3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7" name="Google Shape;427;p3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28" name="Google Shape;428;p3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3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3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3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3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" name="Google Shape;433;p3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34" name="Google Shape;434;p3"/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435" name="Google Shape;435;p3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3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3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3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3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0" name="Google Shape;440;p3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441" name="Google Shape;441;p3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3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3" name="Google Shape;443;p3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4" name="Google Shape;444;p3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445" name="Google Shape;445;p3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3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7" name="Google Shape;447;p3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3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9" name="Google Shape;449;p3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450" name="Google Shape;450;p3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p3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2" name="Google Shape;452;p3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3" name="Google Shape;453;p3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454" name="Google Shape;454;p3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" name="Google Shape;455;p3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6" name="Google Shape;456;p3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3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3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3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3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3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3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3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3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sz="180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3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3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67" name="Google Shape;467;p3"/>
          <p:cNvGrpSpPr/>
          <p:nvPr/>
        </p:nvGrpSpPr>
        <p:grpSpPr>
          <a:xfrm>
            <a:off x="7613882" y="2107963"/>
            <a:ext cx="3540394" cy="3733733"/>
            <a:chOff x="7619038" y="2102861"/>
            <a:chExt cx="3540394" cy="3733733"/>
          </a:xfrm>
        </p:grpSpPr>
        <p:cxnSp>
          <p:nvCxnSpPr>
            <p:cNvPr id="468" name="Google Shape;468;p3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9" name="Google Shape;469;p3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470" name="Google Shape;470;p3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3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3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3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3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3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3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3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3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3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3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3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3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3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3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485" name="Google Shape;485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486" name="Google Shape;48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7" name="Google Shape;487;p3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88" name="Google Shape;488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90" name="Google Shape;490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1" name="Google Shape;491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5" name="Google Shape;495;p3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496" name="Google Shape;496;p3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8" name="Google Shape;498;p3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499" name="Google Shape;499;p3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3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3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3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3" name="Google Shape;503;p3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504" name="Google Shape;504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06" name="Google Shape;506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7" name="Google Shape;507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1" name="Google Shape;511;p3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12" name="Google Shape;512;p3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4" name="Google Shape;514;p3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15" name="Google Shape;515;p3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p3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3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3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9" name="Google Shape;519;p3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520" name="Google Shape;520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22" name="Google Shape;522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3" name="Google Shape;523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7" name="Google Shape;527;p3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528" name="Google Shape;528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30" name="Google Shape;530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1" name="Google Shape;531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5" name="Google Shape;535;p3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536" name="Google Shape;536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38" name="Google Shape;538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9" name="Google Shape;539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3" name="Google Shape;543;p3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544" name="Google Shape;544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46" name="Google Shape;546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7" name="Google Shape;547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1" name="Google Shape;551;p3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52" name="Google Shape;552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54" name="Google Shape;554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5" name="Google Shape;555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9" name="Google Shape;559;p3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60" name="Google Shape;560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62" name="Google Shape;562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3" name="Google Shape;563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3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568" name="Google Shape;568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70" name="Google Shape;570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1" name="Google Shape;571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5" name="Google Shape;575;p3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76" name="Google Shape;576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78" name="Google Shape;578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9" name="Google Shape;579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3" name="Google Shape;583;p3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4" name="Google Shape;584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86" name="Google Shape;586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7" name="Google Shape;587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91" name="Google Shape;591;p3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92" name="Google Shape;592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94" name="Google Shape;594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5" name="Google Shape;595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99" name="Google Shape;599;p3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600" name="Google Shape;600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02" name="Google Shape;602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3" name="Google Shape;603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7" name="Google Shape;607;p3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08" name="Google Shape;608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0" name="Google Shape;610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1" name="Google Shape;611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5" name="Google Shape;615;p3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616" name="Google Shape;616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8" name="Google Shape;618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Google Shape;619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21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3" name="Google Shape;623;p3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624" name="Google Shape;624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6" name="Google Shape;626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Google Shape;627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31" name="Google Shape;631;p3"/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632" name="Google Shape;632;p3"/>
            <p:cNvSpPr/>
            <p:nvPr/>
          </p:nvSpPr>
          <p:spPr>
            <a:xfrm>
              <a:off x="1728873" y="5660145"/>
              <a:ext cx="1143514" cy="68053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"/>
            <p:cNvSpPr txBox="1"/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685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 of devices, routers, links: managed by an organization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3"/>
          <p:cNvSpPr/>
          <p:nvPr/>
        </p:nvSpPr>
        <p:spPr>
          <a:xfrm>
            <a:off x="7189291" y="1641975"/>
            <a:ext cx="4101062" cy="4254341"/>
          </a:xfrm>
          <a:custGeom>
            <a:rect b="b" l="l" r="r" t="t"/>
            <a:pathLst>
              <a:path extrusionOk="0" h="4254341" w="4101062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 cap="flat" cmpd="sng" w="12700">
            <a:solidFill>
              <a:srgbClr val="31538F">
                <a:alpha val="5764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2" name="Shape 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" name="Google Shape;5633;p30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store-and-forward</a:t>
            </a:r>
            <a:endParaRPr/>
          </a:p>
        </p:txBody>
      </p:sp>
      <p:sp>
        <p:nvSpPr>
          <p:cNvPr id="5634" name="Google Shape;5634;p30"/>
          <p:cNvSpPr txBox="1"/>
          <p:nvPr>
            <p:ph idx="1" type="body"/>
          </p:nvPr>
        </p:nvSpPr>
        <p:spPr>
          <a:xfrm>
            <a:off x="546246" y="3960083"/>
            <a:ext cx="7063421" cy="1805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8" lvl="0" marL="2873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C00000"/>
                </a:solidFill>
              </a:rPr>
              <a:t>packet transmission delay: </a:t>
            </a:r>
            <a:r>
              <a:rPr lang="en-US" sz="2600"/>
              <a:t>takes </a:t>
            </a:r>
            <a:r>
              <a:rPr i="1" lang="en-US" sz="2600"/>
              <a:t>L</a:t>
            </a:r>
            <a:r>
              <a:rPr lang="en-US" sz="2600"/>
              <a:t>/</a:t>
            </a:r>
            <a:r>
              <a:rPr i="1" lang="en-US" sz="2600"/>
              <a:t>R</a:t>
            </a:r>
            <a:r>
              <a:rPr lang="en-US" sz="2600"/>
              <a:t> seconds to transmit (push out) </a:t>
            </a:r>
            <a:r>
              <a:rPr i="1" lang="en-US" sz="2600"/>
              <a:t>L</a:t>
            </a:r>
            <a:r>
              <a:rPr lang="en-US" sz="2600"/>
              <a:t>-bit packet into link at </a:t>
            </a:r>
            <a:r>
              <a:rPr i="1" lang="en-US" sz="2600"/>
              <a:t>R</a:t>
            </a:r>
            <a:r>
              <a:rPr lang="en-US" sz="2600"/>
              <a:t> bps</a:t>
            </a:r>
            <a:endParaRPr/>
          </a:p>
          <a:p>
            <a:pPr indent="-287338" lvl="0" marL="2873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▪"/>
            </a:pPr>
            <a:r>
              <a:rPr i="1" lang="en-US" sz="2600">
                <a:solidFill>
                  <a:srgbClr val="CC0000"/>
                </a:solidFill>
              </a:rPr>
              <a:t>store and forward:</a:t>
            </a:r>
            <a:r>
              <a:rPr i="1" lang="en-US" sz="2600">
                <a:solidFill>
                  <a:srgbClr val="FF0000"/>
                </a:solidFill>
              </a:rPr>
              <a:t> </a:t>
            </a:r>
            <a:r>
              <a:rPr i="1" lang="en-US" sz="2600"/>
              <a:t>entire</a:t>
            </a:r>
            <a:r>
              <a:rPr lang="en-US" sz="2600"/>
              <a:t> packet must  arrive at router before it can be transmitted on next link</a:t>
            </a:r>
            <a:endParaRPr/>
          </a:p>
          <a:p>
            <a:pPr indent="-109538" lvl="0" marL="2873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35" name="Google Shape;5635;p30"/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endParaRPr/>
          </a:p>
        </p:txBody>
      </p:sp>
      <p:grpSp>
        <p:nvGrpSpPr>
          <p:cNvPr id="5636" name="Google Shape;5636;p30"/>
          <p:cNvGrpSpPr/>
          <p:nvPr/>
        </p:nvGrpSpPr>
        <p:grpSpPr>
          <a:xfrm>
            <a:off x="3152334" y="2565134"/>
            <a:ext cx="1074738" cy="595118"/>
            <a:chOff x="1816230" y="5881653"/>
            <a:chExt cx="1843339" cy="976347"/>
          </a:xfrm>
        </p:grpSpPr>
        <p:pic>
          <p:nvPicPr>
            <p:cNvPr id="5637" name="Google Shape;5637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8" name="Google Shape;5638;p3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39" name="Google Shape;5639;p30"/>
          <p:cNvCxnSpPr/>
          <p:nvPr/>
        </p:nvCxnSpPr>
        <p:spPr>
          <a:xfrm>
            <a:off x="4115946" y="2845927"/>
            <a:ext cx="173831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40" name="Google Shape;5640;p30"/>
          <p:cNvGrpSpPr/>
          <p:nvPr/>
        </p:nvGrpSpPr>
        <p:grpSpPr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641" name="Google Shape;5641;p30"/>
            <p:cNvGrpSpPr/>
            <p:nvPr/>
          </p:nvGrpSpPr>
          <p:grpSpPr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642" name="Google Shape;5642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3" name="Google Shape;5643;p30"/>
              <p:cNvSpPr/>
              <p:nvPr/>
            </p:nvSpPr>
            <p:spPr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4" name="Google Shape;5644;p30"/>
              <p:cNvSpPr/>
              <p:nvPr/>
            </p:nvSpPr>
            <p:spPr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5" name="Google Shape;5645;p30"/>
              <p:cNvSpPr/>
              <p:nvPr/>
            </p:nvSpPr>
            <p:spPr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46" name="Google Shape;5646;p30"/>
            <p:cNvSpPr/>
            <p:nvPr/>
          </p:nvSpPr>
          <p:spPr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7" name="Google Shape;5647;p30"/>
            <p:cNvSpPr/>
            <p:nvPr/>
          </p:nvSpPr>
          <p:spPr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8" name="Google Shape;5648;p30"/>
          <p:cNvGrpSpPr/>
          <p:nvPr/>
        </p:nvGrpSpPr>
        <p:grpSpPr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5649" name="Google Shape;5649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0" name="Google Shape;5650;p30"/>
            <p:cNvSpPr/>
            <p:nvPr/>
          </p:nvSpPr>
          <p:spPr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1" name="Google Shape;5651;p30"/>
            <p:cNvSpPr/>
            <p:nvPr/>
          </p:nvSpPr>
          <p:spPr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2" name="Google Shape;5652;p30"/>
          <p:cNvGrpSpPr/>
          <p:nvPr/>
        </p:nvGrpSpPr>
        <p:grpSpPr>
          <a:xfrm>
            <a:off x="3317982" y="1241761"/>
            <a:ext cx="1122852" cy="737772"/>
            <a:chOff x="2363111" y="4309243"/>
            <a:chExt cx="1821512" cy="1441161"/>
          </a:xfrm>
        </p:grpSpPr>
        <p:pic>
          <p:nvPicPr>
            <p:cNvPr id="5653" name="Google Shape;5653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4" name="Google Shape;5654;p30"/>
            <p:cNvSpPr/>
            <p:nvPr/>
          </p:nvSpPr>
          <p:spPr>
            <a:xfrm rot="-9998178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5" name="Google Shape;5655;p30"/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/>
          </a:p>
        </p:txBody>
      </p:sp>
      <p:cxnSp>
        <p:nvCxnSpPr>
          <p:cNvPr id="5656" name="Google Shape;5656;p30"/>
          <p:cNvCxnSpPr/>
          <p:nvPr/>
        </p:nvCxnSpPr>
        <p:spPr>
          <a:xfrm>
            <a:off x="6506721" y="2850689"/>
            <a:ext cx="173831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57" name="Google Shape;5657;p30"/>
          <p:cNvGrpSpPr/>
          <p:nvPr/>
        </p:nvGrpSpPr>
        <p:grpSpPr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descr="desktop_computer_stylized_medium" id="5658" name="Google Shape;5658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9" name="Google Shape;5659;p30"/>
            <p:cNvSpPr/>
            <p:nvPr/>
          </p:nvSpPr>
          <p:spPr>
            <a:xfrm flipH="1">
              <a:off x="374" y="1580"/>
              <a:ext cx="474" cy="505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0" name="Google Shape;5660;p30"/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destination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1" name="Google Shape;5661;p30"/>
          <p:cNvSpPr txBox="1"/>
          <p:nvPr/>
        </p:nvSpPr>
        <p:spPr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662" name="Google Shape;5662;p30"/>
          <p:cNvSpPr txBox="1"/>
          <p:nvPr/>
        </p:nvSpPr>
        <p:spPr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663" name="Google Shape;5663;p30"/>
          <p:cNvSpPr txBox="1"/>
          <p:nvPr/>
        </p:nvSpPr>
        <p:spPr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grpSp>
        <p:nvGrpSpPr>
          <p:cNvPr id="5664" name="Google Shape;5664;p30"/>
          <p:cNvGrpSpPr/>
          <p:nvPr/>
        </p:nvGrpSpPr>
        <p:grpSpPr>
          <a:xfrm>
            <a:off x="3284096" y="1844214"/>
            <a:ext cx="2940083" cy="841375"/>
            <a:chOff x="593766" y="5264055"/>
            <a:chExt cx="3603006" cy="1011695"/>
          </a:xfrm>
        </p:grpSpPr>
        <p:grpSp>
          <p:nvGrpSpPr>
            <p:cNvPr id="5665" name="Google Shape;5665;p30"/>
            <p:cNvGrpSpPr/>
            <p:nvPr/>
          </p:nvGrpSpPr>
          <p:grpSpPr>
            <a:xfrm>
              <a:off x="3527499" y="5264055"/>
              <a:ext cx="616705" cy="927705"/>
              <a:chOff x="2106358" y="5387204"/>
              <a:chExt cx="616705" cy="927705"/>
            </a:xfrm>
          </p:grpSpPr>
          <p:sp>
            <p:nvSpPr>
              <p:cNvPr id="5666" name="Google Shape;5666;p30"/>
              <p:cNvSpPr/>
              <p:nvPr/>
            </p:nvSpPr>
            <p:spPr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7" name="Google Shape;5667;p30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rect b="b" l="l" r="r" t="t"/>
                <a:pathLst>
                  <a:path extrusionOk="0" h="1424095" w="967997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8" name="Google Shape;5668;p30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rect b="b" l="l" r="r" t="t"/>
                <a:pathLst>
                  <a:path extrusionOk="0" h="814795" w="1277416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9" name="Google Shape;5669;p3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rect b="b" l="l" r="r" t="t"/>
                <a:pathLst>
                  <a:path extrusionOk="0" h="646573" w="597877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70" name="Google Shape;5670;p30"/>
              <p:cNvCxnSpPr>
                <a:stCxn id="5669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1" name="Google Shape;5671;p30"/>
              <p:cNvCxnSpPr>
                <a:endCxn id="5669" idx="4"/>
              </p:cNvCxnSpPr>
              <p:nvPr/>
            </p:nvCxnSpPr>
            <p:spPr>
              <a:xfrm flipH="1" rot="10800000">
                <a:off x="2567354" y="5719063"/>
                <a:ext cx="140700" cy="27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2" name="Google Shape;5672;p30"/>
              <p:cNvCxnSpPr>
                <a:endCxn id="5669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3" name="Google Shape;5673;p30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74" name="Google Shape;5674;p30"/>
            <p:cNvGrpSpPr/>
            <p:nvPr/>
          </p:nvGrpSpPr>
          <p:grpSpPr>
            <a:xfrm>
              <a:off x="1327199" y="5273580"/>
              <a:ext cx="616707" cy="927726"/>
              <a:chOff x="2106333" y="5387204"/>
              <a:chExt cx="616707" cy="927726"/>
            </a:xfrm>
          </p:grpSpPr>
          <p:sp>
            <p:nvSpPr>
              <p:cNvPr id="5675" name="Google Shape;5675;p30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rect b="b" l="l" r="r" t="t"/>
                <a:pathLst>
                  <a:path extrusionOk="0" h="1424095" w="967997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6" name="Google Shape;5676;p3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rect b="b" l="l" r="r" t="t"/>
                <a:pathLst>
                  <a:path extrusionOk="0" h="814795" w="1277416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7" name="Google Shape;5677;p30"/>
              <p:cNvSpPr/>
              <p:nvPr/>
            </p:nvSpPr>
            <p:spPr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8" name="Google Shape;5678;p30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rect b="b" l="l" r="r" t="t"/>
                <a:pathLst>
                  <a:path extrusionOk="0" h="646573" w="597877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79" name="Google Shape;5679;p30"/>
              <p:cNvCxnSpPr>
                <a:stCxn id="5678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0" name="Google Shape;5680;p30"/>
              <p:cNvCxnSpPr>
                <a:endCxn id="5678" idx="4"/>
              </p:cNvCxnSpPr>
              <p:nvPr/>
            </p:nvCxnSpPr>
            <p:spPr>
              <a:xfrm flipH="1" rot="10800000">
                <a:off x="2567354" y="5719063"/>
                <a:ext cx="140700" cy="27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1" name="Google Shape;5681;p30"/>
              <p:cNvCxnSpPr>
                <a:endCxn id="5678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2" name="Google Shape;5682;p30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83" name="Google Shape;5683;p30"/>
            <p:cNvGrpSpPr/>
            <p:nvPr/>
          </p:nvGrpSpPr>
          <p:grpSpPr>
            <a:xfrm>
              <a:off x="971183" y="5294597"/>
              <a:ext cx="606979" cy="914343"/>
              <a:chOff x="333961" y="4406169"/>
              <a:chExt cx="1255305" cy="2136353"/>
            </a:xfrm>
          </p:grpSpPr>
          <p:sp>
            <p:nvSpPr>
              <p:cNvPr id="5684" name="Google Shape;5684;p30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5" name="Google Shape;5685;p30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rect b="b" l="l" r="r" t="t"/>
                <a:pathLst>
                  <a:path extrusionOk="0" h="757496" w="123825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6" name="Google Shape;5686;p30"/>
              <p:cNvSpPr/>
              <p:nvPr/>
            </p:nvSpPr>
            <p:spPr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87" name="Google Shape;5687;p30"/>
            <p:cNvSpPr/>
            <p:nvPr/>
          </p:nvSpPr>
          <p:spPr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8" name="Google Shape;5688;p30"/>
            <p:cNvSpPr/>
            <p:nvPr/>
          </p:nvSpPr>
          <p:spPr>
            <a:xfrm>
              <a:off x="2556720" y="6056232"/>
              <a:ext cx="266527" cy="219518"/>
            </a:xfrm>
            <a:prstGeom prst="rightArrow">
              <a:avLst>
                <a:gd fmla="val 13889" name="adj1"/>
                <a:gd fmla="val 53703" name="adj2"/>
              </a:avLst>
            </a:prstGeom>
            <a:solidFill>
              <a:srgbClr val="33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89" name="Google Shape;5689;p30"/>
            <p:cNvGrpSpPr/>
            <p:nvPr/>
          </p:nvGrpSpPr>
          <p:grpSpPr>
            <a:xfrm>
              <a:off x="593766" y="5285053"/>
              <a:ext cx="605033" cy="914342"/>
              <a:chOff x="335231" y="4406992"/>
              <a:chExt cx="1251280" cy="2136350"/>
            </a:xfrm>
          </p:grpSpPr>
          <p:sp>
            <p:nvSpPr>
              <p:cNvPr id="5690" name="Google Shape;5690;p30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1" name="Google Shape;5691;p30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rect b="b" l="l" r="r" t="t"/>
                <a:pathLst>
                  <a:path extrusionOk="0" h="757496" w="123825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2" name="Google Shape;5692;p30"/>
              <p:cNvSpPr/>
              <p:nvPr/>
            </p:nvSpPr>
            <p:spPr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93" name="Google Shape;5693;p30"/>
            <p:cNvSpPr/>
            <p:nvPr/>
          </p:nvSpPr>
          <p:spPr>
            <a:xfrm rot="-5245926">
              <a:off x="3947358" y="5684800"/>
              <a:ext cx="267240" cy="219835"/>
            </a:xfrm>
            <a:prstGeom prst="rightArrow">
              <a:avLst>
                <a:gd fmla="val 13889" name="adj1"/>
                <a:gd fmla="val 53702" name="adj2"/>
              </a:avLst>
            </a:prstGeom>
            <a:solidFill>
              <a:srgbClr val="33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4" name="Google Shape;5694;p30"/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 packet</a:t>
            </a:r>
            <a:endParaRPr/>
          </a:p>
        </p:txBody>
      </p:sp>
      <p:sp>
        <p:nvSpPr>
          <p:cNvPr id="5695" name="Google Shape;5695;p30"/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/>
          </a:p>
        </p:txBody>
      </p:sp>
      <p:grpSp>
        <p:nvGrpSpPr>
          <p:cNvPr id="5696" name="Google Shape;5696;p30"/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5697" name="Google Shape;5697;p30"/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rgbClr val="D8E2F3">
                <a:alpha val="4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8" name="Google Shape;5698;p30"/>
            <p:cNvSpPr txBox="1"/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341313" lvl="0" marL="35242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b="0" i="1" lang="en-US" sz="24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One-hop numerical example:</a:t>
              </a:r>
              <a:endParaRPr/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 Kbits</a:t>
              </a:r>
              <a:endParaRPr/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100 Mbps</a:t>
              </a:r>
              <a:endParaRPr/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one-hop transmission delay = 0.1 msec</a:t>
              </a:r>
              <a:endParaRPr/>
            </a:p>
          </p:txBody>
        </p:sp>
      </p:grpSp>
      <p:sp>
        <p:nvSpPr>
          <p:cNvPr id="5699" name="Google Shape;5699;p3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4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31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grpSp>
        <p:nvGrpSpPr>
          <p:cNvPr id="5706" name="Google Shape;5706;p31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descr="desktop_computer_stylized_medium" id="5707" name="Google Shape;5707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8" name="Google Shape;5708;p3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09" name="Google Shape;5709;p31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0" name="Google Shape;5710;p31"/>
          <p:cNvCxnSpPr/>
          <p:nvPr/>
        </p:nvCxnSpPr>
        <p:spPr>
          <a:xfrm flipH="1" rot="10800000">
            <a:off x="3807005" y="2371933"/>
            <a:ext cx="722173" cy="47699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1" name="Google Shape;5711;p31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2" name="Google Shape;5712;p31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3" name="Google Shape;5713;p31"/>
          <p:cNvCxnSpPr/>
          <p:nvPr/>
        </p:nvCxnSpPr>
        <p:spPr>
          <a:xfrm flipH="1" rot="10800000">
            <a:off x="8684793" y="1917070"/>
            <a:ext cx="604838" cy="3079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4" name="Google Shape;5714;p31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5" name="Google Shape;5715;p31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6" name="Google Shape;5716;p31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7" name="Google Shape;5717;p31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8" name="Google Shape;5718;p31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9" name="Google Shape;5719;p31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0" name="Google Shape;5720;p31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1" name="Google Shape;5721;p31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2" name="Google Shape;5722;p31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3" name="Google Shape;5723;p31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4" name="Google Shape;5724;p31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5" name="Google Shape;5725;p31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6" name="Google Shape;5726;p31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/>
          </a:p>
        </p:txBody>
      </p:sp>
      <p:sp>
        <p:nvSpPr>
          <p:cNvPr id="5727" name="Google Shape;5727;p31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8" name="Google Shape;5728;p31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9" name="Google Shape;5729;p31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0" name="Google Shape;5730;p31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1" name="Google Shape;5731;p31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20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2" name="Google Shape;5732;p31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24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3" name="Google Shape;5733;p31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b="0" i="0" sz="18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5734" name="Google Shape;57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5" name="Google Shape;5735;p31"/>
          <p:cNvSpPr/>
          <p:nvPr/>
        </p:nvSpPr>
        <p:spPr>
          <a:xfrm flipH="1">
            <a:off x="3198344" y="1602835"/>
            <a:ext cx="379005" cy="31113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6" name="Google Shape;5736;p31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descr="desktop_computer_stylized_medium" id="5737" name="Google Shape;5737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8" name="Google Shape;5738;p3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9" name="Google Shape;5739;p31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descr="desktop_computer_stylized_medium" id="5740" name="Google Shape;5740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1" name="Google Shape;5741;p3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2" name="Google Shape;5742;p31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descr="desktop_computer_stylized_medium" id="5743" name="Google Shape;5743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4" name="Google Shape;5744;p3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5" name="Google Shape;5745;p31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746" name="Google Shape;5746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47" name="Google Shape;5747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48" name="Google Shape;5748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49" name="Google Shape;5749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0" name="Google Shape;5750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1" name="Google Shape;5751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2" name="Google Shape;5752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53" name="Google Shape;5753;p31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754" name="Google Shape;5754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55" name="Google Shape;5755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56" name="Google Shape;5756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57" name="Google Shape;5757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8" name="Google Shape;5758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9" name="Google Shape;5759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0" name="Google Shape;5760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1" name="Google Shape;5761;p31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762" name="Google Shape;5762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63" name="Google Shape;5763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64" name="Google Shape;5764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65" name="Google Shape;5765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6" name="Google Shape;5766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7" name="Google Shape;5767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8" name="Google Shape;5768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769" name="Google Shape;5769;p31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770" name="Google Shape;5770;p31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771" name="Google Shape;5771;p31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2" name="Google Shape;5772;p31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3" name="Google Shape;5773;p31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4" name="Google Shape;5774;p31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5" name="Google Shape;5775;p31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76" name="Google Shape;5776;p31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7" name="Google Shape;5777;p31"/>
          <p:cNvCxnSpPr/>
          <p:nvPr/>
        </p:nvCxnSpPr>
        <p:spPr>
          <a:xfrm flipH="1" rot="10800000">
            <a:off x="4236079" y="2486552"/>
            <a:ext cx="248236" cy="15573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8" name="Google Shape;5778;p31"/>
          <p:cNvCxnSpPr/>
          <p:nvPr/>
        </p:nvCxnSpPr>
        <p:spPr>
          <a:xfrm flipH="1" rot="10800000">
            <a:off x="5112260" y="2401255"/>
            <a:ext cx="17133" cy="64195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9" name="Google Shape;5779;p31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0" name="Google Shape;5780;p31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81" name="Google Shape;5781;p31"/>
          <p:cNvGrpSpPr/>
          <p:nvPr/>
        </p:nvGrpSpPr>
        <p:grpSpPr>
          <a:xfrm>
            <a:off x="867906" y="3874035"/>
            <a:ext cx="9770367" cy="2270091"/>
            <a:chOff x="867905" y="3890077"/>
            <a:chExt cx="9770367" cy="2270091"/>
          </a:xfrm>
        </p:grpSpPr>
        <p:pic>
          <p:nvPicPr>
            <p:cNvPr id="5782" name="Google Shape;578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2220" y="4680735"/>
              <a:ext cx="2211634" cy="1456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3" name="Google Shape;5783;p31"/>
            <p:cNvSpPr txBox="1"/>
            <p:nvPr/>
          </p:nvSpPr>
          <p:spPr>
            <a:xfrm>
              <a:off x="867905" y="3890077"/>
              <a:ext cx="97703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Queueing</a:t>
              </a: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occurs when work arrives faster than it can be serviced:</a:t>
              </a:r>
              <a:endParaRPr/>
            </a:p>
          </p:txBody>
        </p:sp>
        <p:pic>
          <p:nvPicPr>
            <p:cNvPr id="5784" name="Google Shape;5784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87440" y="4679579"/>
              <a:ext cx="2575767" cy="1480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5" name="Google Shape;5785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05104" y="4695225"/>
              <a:ext cx="2241534" cy="144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86" name="Google Shape;5786;p3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2" name="Google Shape;5792;p32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grpSp>
        <p:nvGrpSpPr>
          <p:cNvPr id="5793" name="Google Shape;5793;p32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descr="desktop_computer_stylized_medium" id="5794" name="Google Shape;5794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5" name="Google Shape;5795;p3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96" name="Google Shape;5796;p32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7" name="Google Shape;5797;p32"/>
          <p:cNvCxnSpPr/>
          <p:nvPr/>
        </p:nvCxnSpPr>
        <p:spPr>
          <a:xfrm flipH="1" rot="10800000">
            <a:off x="3807005" y="2371933"/>
            <a:ext cx="722173" cy="47699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8" name="Google Shape;5798;p32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9" name="Google Shape;5799;p32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0" name="Google Shape;5800;p32"/>
          <p:cNvCxnSpPr/>
          <p:nvPr/>
        </p:nvCxnSpPr>
        <p:spPr>
          <a:xfrm flipH="1" rot="10800000">
            <a:off x="8684793" y="1917070"/>
            <a:ext cx="604838" cy="3079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1" name="Google Shape;5801;p32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2" name="Google Shape;5802;p32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3" name="Google Shape;5803;p32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4" name="Google Shape;5804;p32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5" name="Google Shape;5805;p32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6" name="Google Shape;5806;p32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7" name="Google Shape;5807;p32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8" name="Google Shape;5808;p32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09" name="Google Shape;5809;p32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0" name="Google Shape;5810;p32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1" name="Google Shape;5811;p32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2" name="Google Shape;5812;p32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3" name="Google Shape;5813;p32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/>
          </a:p>
        </p:txBody>
      </p:sp>
      <p:sp>
        <p:nvSpPr>
          <p:cNvPr id="5814" name="Google Shape;5814;p32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5" name="Google Shape;5815;p32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6" name="Google Shape;5816;p32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7" name="Google Shape;5817;p32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8" name="Google Shape;5818;p32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20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9" name="Google Shape;5819;p32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24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0" name="Google Shape;5820;p32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b="0" i="0" sz="18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5821" name="Google Shape;58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2" name="Google Shape;5822;p32"/>
          <p:cNvSpPr/>
          <p:nvPr/>
        </p:nvSpPr>
        <p:spPr>
          <a:xfrm flipH="1">
            <a:off x="3198344" y="1602835"/>
            <a:ext cx="379005" cy="31113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3" name="Google Shape;5823;p32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descr="desktop_computer_stylized_medium" id="5824" name="Google Shape;5824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5" name="Google Shape;5825;p3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26" name="Google Shape;5826;p32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descr="desktop_computer_stylized_medium" id="5827" name="Google Shape;5827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8" name="Google Shape;5828;p3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29" name="Google Shape;5829;p32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descr="desktop_computer_stylized_medium" id="5830" name="Google Shape;583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1" name="Google Shape;5831;p3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2" name="Google Shape;5832;p32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833" name="Google Shape;5833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34" name="Google Shape;5834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35" name="Google Shape;5835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36" name="Google Shape;5836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7" name="Google Shape;5837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8" name="Google Shape;5838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9" name="Google Shape;5839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40" name="Google Shape;5840;p32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841" name="Google Shape;5841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43" name="Google Shape;5843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44" name="Google Shape;5844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5" name="Google Shape;5845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6" name="Google Shape;5846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7" name="Google Shape;5847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48" name="Google Shape;5848;p32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849" name="Google Shape;5849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51" name="Google Shape;5851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52" name="Google Shape;5852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3" name="Google Shape;5853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4" name="Google Shape;5854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5" name="Google Shape;5855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56" name="Google Shape;5856;p32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857" name="Google Shape;5857;p32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858" name="Google Shape;5858;p32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0" name="Google Shape;5860;p32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1" name="Google Shape;5861;p32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2" name="Google Shape;5862;p32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3" name="Google Shape;5863;p32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4" name="Google Shape;5864;p32"/>
          <p:cNvCxnSpPr/>
          <p:nvPr/>
        </p:nvCxnSpPr>
        <p:spPr>
          <a:xfrm flipH="1" rot="10800000">
            <a:off x="4236079" y="2486552"/>
            <a:ext cx="248236" cy="15573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5" name="Google Shape;5865;p32"/>
          <p:cNvCxnSpPr/>
          <p:nvPr/>
        </p:nvCxnSpPr>
        <p:spPr>
          <a:xfrm flipH="1" rot="10800000">
            <a:off x="5112260" y="2401255"/>
            <a:ext cx="17133" cy="64195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6" name="Google Shape;5866;p32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7" name="Google Shape;5867;p32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8" name="Google Shape;5868;p32"/>
          <p:cNvSpPr txBox="1"/>
          <p:nvPr>
            <p:ph idx="1" type="body"/>
          </p:nvPr>
        </p:nvSpPr>
        <p:spPr>
          <a:xfrm>
            <a:off x="1353612" y="4213229"/>
            <a:ext cx="10347608" cy="2234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rgbClr val="C00000"/>
                </a:solidFill>
              </a:rPr>
              <a:t>Packet queuing and loss: </a:t>
            </a:r>
            <a:r>
              <a:rPr lang="en-US" sz="3200"/>
              <a:t>i</a:t>
            </a:r>
            <a:r>
              <a:rPr lang="en-US"/>
              <a:t>f arrival rate (in bps) to link exceeds transmission rate (bps) of link for some period of time:</a:t>
            </a:r>
            <a:endParaRPr/>
          </a:p>
          <a:p>
            <a:pPr indent="-230188" lvl="0" marL="2873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will queue, waiting to be transmitted on output link </a:t>
            </a:r>
            <a:endParaRPr/>
          </a:p>
          <a:p>
            <a:pPr indent="-230188" lvl="0" marL="2873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can be dropped (lost) if memory (buffer) in router fills up</a:t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69" name="Google Shape;5869;p3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4" name="Shape 5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5" name="Google Shape;5875;p33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-US"/>
              <a:t>Alternative to packet switching: circuit switching</a:t>
            </a:r>
            <a:endParaRPr/>
          </a:p>
        </p:txBody>
      </p:sp>
      <p:sp>
        <p:nvSpPr>
          <p:cNvPr id="5876" name="Google Shape;5876;p33"/>
          <p:cNvSpPr txBox="1"/>
          <p:nvPr>
            <p:ph idx="1" type="body"/>
          </p:nvPr>
        </p:nvSpPr>
        <p:spPr>
          <a:xfrm>
            <a:off x="895788" y="1434849"/>
            <a:ext cx="5692665" cy="53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3" lvl="0" marL="1111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C00000"/>
                </a:solidFill>
              </a:rPr>
              <a:t>end-end resources allocated to, reserved for “call” between source and destination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in diagram, each link has four circuits. </a:t>
            </a:r>
            <a:endParaRPr/>
          </a:p>
          <a:p>
            <a:pPr indent="-225425" lvl="1" marL="6826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call gets 2</a:t>
            </a:r>
            <a:r>
              <a:rPr baseline="30000" lang="en-US"/>
              <a:t>nd</a:t>
            </a:r>
            <a:r>
              <a:rPr lang="en-US"/>
              <a:t> circuit in top link and 1</a:t>
            </a:r>
            <a:r>
              <a:rPr baseline="30000" lang="en-US"/>
              <a:t>st</a:t>
            </a:r>
            <a:r>
              <a:rPr lang="en-US"/>
              <a:t> circuit in right link.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dedicated resources: no sharing</a:t>
            </a:r>
            <a:endParaRPr/>
          </a:p>
          <a:p>
            <a:pPr indent="-225425" lvl="1" marL="6826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circuit-like (guaranteed) performance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circuit segment idle if not used by call </a:t>
            </a:r>
            <a:r>
              <a:rPr lang="en-US" sz="2400">
                <a:solidFill>
                  <a:srgbClr val="000099"/>
                </a:solidFill>
              </a:rPr>
              <a:t>(no sharing)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77" name="Google Shape;5877;p33"/>
          <p:cNvSpPr/>
          <p:nvPr/>
        </p:nvSpPr>
        <p:spPr>
          <a:xfrm>
            <a:off x="8424977" y="2768303"/>
            <a:ext cx="1498678" cy="6275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8" name="Google Shape;5878;p33"/>
          <p:cNvSpPr/>
          <p:nvPr/>
        </p:nvSpPr>
        <p:spPr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9" name="Google Shape;5879;p33"/>
          <p:cNvSpPr/>
          <p:nvPr/>
        </p:nvSpPr>
        <p:spPr>
          <a:xfrm>
            <a:off x="8424977" y="2893815"/>
            <a:ext cx="1498678" cy="6275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0" name="Google Shape;5880;p33"/>
          <p:cNvSpPr/>
          <p:nvPr/>
        </p:nvSpPr>
        <p:spPr>
          <a:xfrm>
            <a:off x="8424977" y="2956570"/>
            <a:ext cx="1498678" cy="62756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81" name="Google Shape;5881;p33"/>
          <p:cNvGrpSpPr/>
          <p:nvPr/>
        </p:nvGrpSpPr>
        <p:grpSpPr>
          <a:xfrm rot="5400000">
            <a:off x="7286178" y="3665819"/>
            <a:ext cx="1446965" cy="261561"/>
            <a:chOff x="4865941" y="1169772"/>
            <a:chExt cx="1752599" cy="304799"/>
          </a:xfrm>
        </p:grpSpPr>
        <p:sp>
          <p:nvSpPr>
            <p:cNvPr id="5882" name="Google Shape;5882;p33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3" name="Google Shape;5883;p33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4" name="Google Shape;5884;p3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5" name="Google Shape;5885;p33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6" name="Google Shape;5886;p33"/>
          <p:cNvGrpSpPr/>
          <p:nvPr/>
        </p:nvGrpSpPr>
        <p:grpSpPr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5887" name="Google Shape;5887;p33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8" name="Google Shape;5888;p33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9" name="Google Shape;5889;p33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0" name="Google Shape;5890;p33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1" name="Google Shape;5891;p33"/>
          <p:cNvSpPr/>
          <p:nvPr/>
        </p:nvSpPr>
        <p:spPr>
          <a:xfrm rot="5400000">
            <a:off x="9755990" y="3772869"/>
            <a:ext cx="1446966" cy="65391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2" name="Google Shape;5892;p33"/>
          <p:cNvSpPr/>
          <p:nvPr/>
        </p:nvSpPr>
        <p:spPr>
          <a:xfrm rot="5400000">
            <a:off x="9690600" y="3772869"/>
            <a:ext cx="1446966" cy="6539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3" name="Google Shape;5893;p33"/>
          <p:cNvSpPr/>
          <p:nvPr/>
        </p:nvSpPr>
        <p:spPr>
          <a:xfrm rot="5400000">
            <a:off x="9625209" y="3772869"/>
            <a:ext cx="1446966" cy="65391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4" name="Google Shape;5894;p33"/>
          <p:cNvSpPr/>
          <p:nvPr/>
        </p:nvSpPr>
        <p:spPr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95" name="Google Shape;5895;p33"/>
          <p:cNvGrpSpPr/>
          <p:nvPr/>
        </p:nvGrpSpPr>
        <p:grpSpPr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descr="desktop_computer_stylized_medium" id="5896" name="Google Shape;5896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7" name="Google Shape;5897;p3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8" name="Google Shape;5898;p33"/>
          <p:cNvSpPr/>
          <p:nvPr/>
        </p:nvSpPr>
        <p:spPr>
          <a:xfrm flipH="1" rot="-8334563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9" name="Google Shape;5899;p33"/>
          <p:cNvSpPr/>
          <p:nvPr/>
        </p:nvSpPr>
        <p:spPr>
          <a:xfrm>
            <a:off x="7105364" y="4795380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0" name="Google Shape;5900;p33"/>
          <p:cNvSpPr/>
          <p:nvPr/>
        </p:nvSpPr>
        <p:spPr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1" name="Google Shape;5901;p33"/>
          <p:cNvSpPr/>
          <p:nvPr/>
        </p:nvSpPr>
        <p:spPr>
          <a:xfrm rot="5400000">
            <a:off x="7825925" y="5242087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2" name="Google Shape;5902;p33"/>
          <p:cNvSpPr/>
          <p:nvPr/>
        </p:nvSpPr>
        <p:spPr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3" name="Google Shape;5903;p33"/>
          <p:cNvSpPr/>
          <p:nvPr/>
        </p:nvSpPr>
        <p:spPr>
          <a:xfrm rot="10800000">
            <a:off x="10882518" y="4775822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4" name="Google Shape;5904;p33"/>
          <p:cNvSpPr/>
          <p:nvPr/>
        </p:nvSpPr>
        <p:spPr>
          <a:xfrm>
            <a:off x="7002625" y="2887816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5" name="Google Shape;5905;p33"/>
          <p:cNvSpPr/>
          <p:nvPr/>
        </p:nvSpPr>
        <p:spPr>
          <a:xfrm>
            <a:off x="10811014" y="2867389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6" name="Google Shape;5906;p33"/>
          <p:cNvSpPr/>
          <p:nvPr/>
        </p:nvSpPr>
        <p:spPr>
          <a:xfrm rot="5400000">
            <a:off x="10115327" y="2348120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7" name="Google Shape;5907;p33"/>
          <p:cNvGrpSpPr/>
          <p:nvPr/>
        </p:nvGrpSpPr>
        <p:grpSpPr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descr="desktop_computer_stylized_medium" id="5908" name="Google Shape;5908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9" name="Google Shape;5909;p3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0" name="Google Shape;5910;p33"/>
          <p:cNvGrpSpPr/>
          <p:nvPr/>
        </p:nvGrpSpPr>
        <p:grpSpPr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descr="desktop_computer_stylized_medium" id="5911" name="Google Shape;5911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2" name="Google Shape;5912;p3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3" name="Google Shape;5913;p33"/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5914" name="Google Shape;5914;p3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15" name="Google Shape;5915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16" name="Google Shape;5916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17" name="Google Shape;5917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8" name="Google Shape;5918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9" name="Google Shape;5919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0" name="Google Shape;5920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21" name="Google Shape;5921;p33"/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5922" name="Google Shape;5922;p3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23" name="Google Shape;5923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24" name="Google Shape;5924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25" name="Google Shape;5925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6" name="Google Shape;5926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7" name="Google Shape;5927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8" name="Google Shape;5928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29" name="Google Shape;5929;p33"/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5930" name="Google Shape;5930;p3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31" name="Google Shape;5931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32" name="Google Shape;5932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3" name="Google Shape;5933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4" name="Google Shape;5934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5" name="Google Shape;5935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6" name="Google Shape;5936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37" name="Google Shape;5937;p33"/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5938" name="Google Shape;5938;p3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39" name="Google Shape;5939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40" name="Google Shape;5940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41" name="Google Shape;5941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2" name="Google Shape;5942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3" name="Google Shape;5943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4" name="Google Shape;5944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45" name="Google Shape;5945;p33"/>
          <p:cNvSpPr/>
          <p:nvPr/>
        </p:nvSpPr>
        <p:spPr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6" name="Google Shape;5946;p33"/>
          <p:cNvSpPr/>
          <p:nvPr/>
        </p:nvSpPr>
        <p:spPr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7" name="Google Shape;5947;p33"/>
          <p:cNvSpPr/>
          <p:nvPr/>
        </p:nvSpPr>
        <p:spPr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8" name="Google Shape;5948;p33"/>
          <p:cNvSpPr txBox="1"/>
          <p:nvPr/>
        </p:nvSpPr>
        <p:spPr>
          <a:xfrm>
            <a:off x="990600" y="6354126"/>
            <a:ext cx="914717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Check out the online interactive exercises for more examples: h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ttp://gaia.cs.umass.edu/kurose_ross/interactive</a:t>
            </a:r>
            <a:endParaRPr/>
          </a:p>
        </p:txBody>
      </p:sp>
      <p:sp>
        <p:nvSpPr>
          <p:cNvPr id="5949" name="Google Shape;5949;p33"/>
          <p:cNvSpPr txBox="1"/>
          <p:nvPr/>
        </p:nvSpPr>
        <p:spPr>
          <a:xfrm>
            <a:off x="893203" y="5522187"/>
            <a:ext cx="6884498" cy="90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commonly used in traditional telephone networks</a:t>
            </a:r>
            <a:endParaRPr/>
          </a:p>
          <a:p>
            <a:pPr indent="0" lvl="0" marL="1746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0" name="Google Shape;5950;p3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5" name="Shape 5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" name="Google Shape;5956;p34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Circuit switching: FDM and TDM</a:t>
            </a:r>
            <a:endParaRPr/>
          </a:p>
        </p:txBody>
      </p:sp>
      <p:grpSp>
        <p:nvGrpSpPr>
          <p:cNvPr id="5957" name="Google Shape;5957;p34"/>
          <p:cNvGrpSpPr/>
          <p:nvPr/>
        </p:nvGrpSpPr>
        <p:grpSpPr>
          <a:xfrm>
            <a:off x="6233238" y="2058564"/>
            <a:ext cx="5507831" cy="1770857"/>
            <a:chOff x="1378" y="1352"/>
            <a:chExt cx="3470" cy="1115"/>
          </a:xfrm>
        </p:grpSpPr>
        <p:cxnSp>
          <p:nvCxnSpPr>
            <p:cNvPr id="5958" name="Google Shape;5958;p34"/>
            <p:cNvCxnSpPr/>
            <p:nvPr/>
          </p:nvCxnSpPr>
          <p:spPr>
            <a:xfrm rot="10800000">
              <a:off x="1728" y="1392"/>
              <a:ext cx="0" cy="81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59" name="Google Shape;5959;p34"/>
            <p:cNvSpPr txBox="1"/>
            <p:nvPr/>
          </p:nvSpPr>
          <p:spPr>
            <a:xfrm rot="-54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60" name="Google Shape;5960;p34"/>
            <p:cNvCxnSpPr/>
            <p:nvPr/>
          </p:nvCxnSpPr>
          <p:spPr>
            <a:xfrm>
              <a:off x="1728" y="2208"/>
              <a:ext cx="312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61" name="Google Shape;5961;p34"/>
            <p:cNvSpPr txBox="1"/>
            <p:nvPr/>
          </p:nvSpPr>
          <p:spPr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1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2" name="Google Shape;5962;p34"/>
            <p:cNvSpPr/>
            <p:nvPr/>
          </p:nvSpPr>
          <p:spPr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63" name="Google Shape;5963;p34"/>
          <p:cNvSpPr/>
          <p:nvPr/>
        </p:nvSpPr>
        <p:spPr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4" name="Google Shape;5964;p34"/>
          <p:cNvSpPr/>
          <p:nvPr/>
        </p:nvSpPr>
        <p:spPr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5" name="Google Shape;5965;p34"/>
          <p:cNvSpPr/>
          <p:nvPr/>
        </p:nvSpPr>
        <p:spPr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6" name="Google Shape;5966;p34"/>
          <p:cNvSpPr/>
          <p:nvPr/>
        </p:nvSpPr>
        <p:spPr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7" name="Google Shape;5967;p34"/>
          <p:cNvGrpSpPr/>
          <p:nvPr/>
        </p:nvGrpSpPr>
        <p:grpSpPr>
          <a:xfrm>
            <a:off x="6249113" y="4360442"/>
            <a:ext cx="5479256" cy="1739107"/>
            <a:chOff x="1397" y="2977"/>
            <a:chExt cx="3452" cy="1095"/>
          </a:xfrm>
        </p:grpSpPr>
        <p:cxnSp>
          <p:nvCxnSpPr>
            <p:cNvPr id="5968" name="Google Shape;5968;p34"/>
            <p:cNvCxnSpPr/>
            <p:nvPr/>
          </p:nvCxnSpPr>
          <p:spPr>
            <a:xfrm rot="10800000">
              <a:off x="1728" y="2977"/>
              <a:ext cx="0" cy="81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69" name="Google Shape;5969;p34"/>
            <p:cNvSpPr txBox="1"/>
            <p:nvPr/>
          </p:nvSpPr>
          <p:spPr>
            <a:xfrm rot="-54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70" name="Google Shape;5970;p34"/>
            <p:cNvCxnSpPr/>
            <p:nvPr/>
          </p:nvCxnSpPr>
          <p:spPr>
            <a:xfrm>
              <a:off x="1728" y="3793"/>
              <a:ext cx="312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71" name="Google Shape;5971;p34"/>
            <p:cNvSpPr txBox="1"/>
            <p:nvPr/>
          </p:nvSpPr>
          <p:spPr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1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2" name="Google Shape;5972;p34"/>
            <p:cNvSpPr/>
            <p:nvPr/>
          </p:nvSpPr>
          <p:spPr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3" name="Google Shape;5973;p34"/>
          <p:cNvGrpSpPr/>
          <p:nvPr/>
        </p:nvGrpSpPr>
        <p:grpSpPr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5974" name="Google Shape;5974;p34"/>
            <p:cNvSpPr/>
            <p:nvPr/>
          </p:nvSpPr>
          <p:spPr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5" name="Google Shape;5975;p34"/>
            <p:cNvSpPr/>
            <p:nvPr/>
          </p:nvSpPr>
          <p:spPr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6" name="Google Shape;5976;p34"/>
            <p:cNvSpPr/>
            <p:nvPr/>
          </p:nvSpPr>
          <p:spPr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7" name="Google Shape;5977;p34"/>
            <p:cNvSpPr/>
            <p:nvPr/>
          </p:nvSpPr>
          <p:spPr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8" name="Google Shape;5978;p34"/>
            <p:cNvSpPr/>
            <p:nvPr/>
          </p:nvSpPr>
          <p:spPr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9" name="Google Shape;5979;p34"/>
          <p:cNvGrpSpPr/>
          <p:nvPr/>
        </p:nvGrpSpPr>
        <p:grpSpPr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5980" name="Google Shape;5980;p34"/>
            <p:cNvSpPr/>
            <p:nvPr/>
          </p:nvSpPr>
          <p:spPr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1" name="Google Shape;5981;p34"/>
            <p:cNvSpPr/>
            <p:nvPr/>
          </p:nvSpPr>
          <p:spPr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2" name="Google Shape;5982;p34"/>
            <p:cNvSpPr/>
            <p:nvPr/>
          </p:nvSpPr>
          <p:spPr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3" name="Google Shape;5983;p34"/>
            <p:cNvSpPr/>
            <p:nvPr/>
          </p:nvSpPr>
          <p:spPr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4" name="Google Shape;5984;p34"/>
            <p:cNvSpPr/>
            <p:nvPr/>
          </p:nvSpPr>
          <p:spPr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5" name="Google Shape;5985;p34"/>
          <p:cNvGrpSpPr/>
          <p:nvPr/>
        </p:nvGrpSpPr>
        <p:grpSpPr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5986" name="Google Shape;5986;p34"/>
            <p:cNvSpPr/>
            <p:nvPr/>
          </p:nvSpPr>
          <p:spPr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7" name="Google Shape;5987;p34"/>
            <p:cNvSpPr/>
            <p:nvPr/>
          </p:nvSpPr>
          <p:spPr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8" name="Google Shape;5988;p34"/>
            <p:cNvSpPr/>
            <p:nvPr/>
          </p:nvSpPr>
          <p:spPr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9" name="Google Shape;5989;p34"/>
            <p:cNvSpPr/>
            <p:nvPr/>
          </p:nvSpPr>
          <p:spPr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0" name="Google Shape;5990;p34"/>
            <p:cNvSpPr/>
            <p:nvPr/>
          </p:nvSpPr>
          <p:spPr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1" name="Google Shape;5991;p34"/>
          <p:cNvGrpSpPr/>
          <p:nvPr/>
        </p:nvGrpSpPr>
        <p:grpSpPr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5992" name="Google Shape;5992;p34"/>
            <p:cNvSpPr/>
            <p:nvPr/>
          </p:nvSpPr>
          <p:spPr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3" name="Google Shape;5993;p34"/>
            <p:cNvSpPr/>
            <p:nvPr/>
          </p:nvSpPr>
          <p:spPr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4" name="Google Shape;5994;p34"/>
            <p:cNvSpPr/>
            <p:nvPr/>
          </p:nvSpPr>
          <p:spPr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5" name="Google Shape;5995;p34"/>
            <p:cNvSpPr/>
            <p:nvPr/>
          </p:nvSpPr>
          <p:spPr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6" name="Google Shape;5996;p34"/>
            <p:cNvSpPr/>
            <p:nvPr/>
          </p:nvSpPr>
          <p:spPr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7" name="Google Shape;5997;p34"/>
          <p:cNvGrpSpPr/>
          <p:nvPr/>
        </p:nvGrpSpPr>
        <p:grpSpPr>
          <a:xfrm>
            <a:off x="6851569" y="2667370"/>
            <a:ext cx="4572000" cy="457200"/>
            <a:chOff x="1776" y="1728"/>
            <a:chExt cx="2880" cy="288"/>
          </a:xfrm>
        </p:grpSpPr>
        <p:cxnSp>
          <p:nvCxnSpPr>
            <p:cNvPr id="5998" name="Google Shape;5998;p34"/>
            <p:cNvCxnSpPr/>
            <p:nvPr/>
          </p:nvCxnSpPr>
          <p:spPr>
            <a:xfrm>
              <a:off x="1776" y="1728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9" name="Google Shape;5999;p34"/>
            <p:cNvCxnSpPr/>
            <p:nvPr/>
          </p:nvCxnSpPr>
          <p:spPr>
            <a:xfrm>
              <a:off x="1776" y="1872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0" name="Google Shape;6000;p34"/>
            <p:cNvCxnSpPr/>
            <p:nvPr/>
          </p:nvCxnSpPr>
          <p:spPr>
            <a:xfrm>
              <a:off x="1776" y="2016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01" name="Google Shape;6001;p34"/>
          <p:cNvGrpSpPr/>
          <p:nvPr/>
        </p:nvGrpSpPr>
        <p:grpSpPr>
          <a:xfrm>
            <a:off x="7080169" y="4664445"/>
            <a:ext cx="4114800" cy="914400"/>
            <a:chOff x="1920" y="3168"/>
            <a:chExt cx="2592" cy="576"/>
          </a:xfrm>
        </p:grpSpPr>
        <p:cxnSp>
          <p:nvCxnSpPr>
            <p:cNvPr id="6002" name="Google Shape;6002;p34"/>
            <p:cNvCxnSpPr/>
            <p:nvPr/>
          </p:nvCxnSpPr>
          <p:spPr>
            <a:xfrm>
              <a:off x="192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3" name="Google Shape;6003;p34"/>
            <p:cNvCxnSpPr/>
            <p:nvPr/>
          </p:nvCxnSpPr>
          <p:spPr>
            <a:xfrm>
              <a:off x="206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4" name="Google Shape;6004;p34"/>
            <p:cNvCxnSpPr/>
            <p:nvPr/>
          </p:nvCxnSpPr>
          <p:spPr>
            <a:xfrm>
              <a:off x="220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5" name="Google Shape;6005;p34"/>
            <p:cNvCxnSpPr/>
            <p:nvPr/>
          </p:nvCxnSpPr>
          <p:spPr>
            <a:xfrm>
              <a:off x="235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6" name="Google Shape;6006;p34"/>
            <p:cNvCxnSpPr/>
            <p:nvPr/>
          </p:nvCxnSpPr>
          <p:spPr>
            <a:xfrm>
              <a:off x="249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7" name="Google Shape;6007;p34"/>
            <p:cNvCxnSpPr/>
            <p:nvPr/>
          </p:nvCxnSpPr>
          <p:spPr>
            <a:xfrm>
              <a:off x="264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8" name="Google Shape;6008;p34"/>
            <p:cNvCxnSpPr/>
            <p:nvPr/>
          </p:nvCxnSpPr>
          <p:spPr>
            <a:xfrm>
              <a:off x="278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9" name="Google Shape;6009;p34"/>
            <p:cNvCxnSpPr/>
            <p:nvPr/>
          </p:nvCxnSpPr>
          <p:spPr>
            <a:xfrm>
              <a:off x="292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0" name="Google Shape;6010;p34"/>
            <p:cNvCxnSpPr/>
            <p:nvPr/>
          </p:nvCxnSpPr>
          <p:spPr>
            <a:xfrm>
              <a:off x="307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1" name="Google Shape;6011;p34"/>
            <p:cNvCxnSpPr/>
            <p:nvPr/>
          </p:nvCxnSpPr>
          <p:spPr>
            <a:xfrm>
              <a:off x="321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2" name="Google Shape;6012;p34"/>
            <p:cNvCxnSpPr/>
            <p:nvPr/>
          </p:nvCxnSpPr>
          <p:spPr>
            <a:xfrm>
              <a:off x="336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3" name="Google Shape;6013;p34"/>
            <p:cNvCxnSpPr/>
            <p:nvPr/>
          </p:nvCxnSpPr>
          <p:spPr>
            <a:xfrm>
              <a:off x="350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4" name="Google Shape;6014;p34"/>
            <p:cNvCxnSpPr/>
            <p:nvPr/>
          </p:nvCxnSpPr>
          <p:spPr>
            <a:xfrm>
              <a:off x="364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5" name="Google Shape;6015;p34"/>
            <p:cNvCxnSpPr/>
            <p:nvPr/>
          </p:nvCxnSpPr>
          <p:spPr>
            <a:xfrm>
              <a:off x="379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6" name="Google Shape;6016;p34"/>
            <p:cNvCxnSpPr/>
            <p:nvPr/>
          </p:nvCxnSpPr>
          <p:spPr>
            <a:xfrm>
              <a:off x="393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7" name="Google Shape;6017;p34"/>
            <p:cNvCxnSpPr/>
            <p:nvPr/>
          </p:nvCxnSpPr>
          <p:spPr>
            <a:xfrm>
              <a:off x="408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8" name="Google Shape;6018;p34"/>
            <p:cNvCxnSpPr/>
            <p:nvPr/>
          </p:nvCxnSpPr>
          <p:spPr>
            <a:xfrm>
              <a:off x="422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9" name="Google Shape;6019;p34"/>
            <p:cNvCxnSpPr/>
            <p:nvPr/>
          </p:nvCxnSpPr>
          <p:spPr>
            <a:xfrm>
              <a:off x="436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0" name="Google Shape;6020;p34"/>
            <p:cNvCxnSpPr/>
            <p:nvPr/>
          </p:nvCxnSpPr>
          <p:spPr>
            <a:xfrm>
              <a:off x="451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21" name="Google Shape;6021;p34"/>
          <p:cNvGrpSpPr/>
          <p:nvPr/>
        </p:nvGrpSpPr>
        <p:grpSpPr>
          <a:xfrm>
            <a:off x="6851569" y="2553070"/>
            <a:ext cx="4572000" cy="685800"/>
            <a:chOff x="1776" y="1656"/>
            <a:chExt cx="2880" cy="432"/>
          </a:xfrm>
        </p:grpSpPr>
        <p:cxnSp>
          <p:nvCxnSpPr>
            <p:cNvPr id="6022" name="Google Shape;6022;p34"/>
            <p:cNvCxnSpPr/>
            <p:nvPr/>
          </p:nvCxnSpPr>
          <p:spPr>
            <a:xfrm>
              <a:off x="1776" y="1656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23" name="Google Shape;6023;p34"/>
            <p:cNvCxnSpPr/>
            <p:nvPr/>
          </p:nvCxnSpPr>
          <p:spPr>
            <a:xfrm>
              <a:off x="1776" y="1800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24" name="Google Shape;6024;p34"/>
            <p:cNvCxnSpPr/>
            <p:nvPr/>
          </p:nvCxnSpPr>
          <p:spPr>
            <a:xfrm>
              <a:off x="1776" y="1944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25" name="Google Shape;6025;p34"/>
            <p:cNvCxnSpPr/>
            <p:nvPr/>
          </p:nvCxnSpPr>
          <p:spPr>
            <a:xfrm>
              <a:off x="1776" y="2088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26" name="Google Shape;6026;p34"/>
          <p:cNvGrpSpPr/>
          <p:nvPr/>
        </p:nvGrpSpPr>
        <p:grpSpPr>
          <a:xfrm>
            <a:off x="6965869" y="4664445"/>
            <a:ext cx="4343400" cy="914400"/>
            <a:chOff x="1848" y="3168"/>
            <a:chExt cx="2736" cy="576"/>
          </a:xfrm>
        </p:grpSpPr>
        <p:cxnSp>
          <p:nvCxnSpPr>
            <p:cNvPr id="6027" name="Google Shape;6027;p34"/>
            <p:cNvCxnSpPr/>
            <p:nvPr/>
          </p:nvCxnSpPr>
          <p:spPr>
            <a:xfrm>
              <a:off x="184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28" name="Google Shape;6028;p34"/>
            <p:cNvCxnSpPr/>
            <p:nvPr/>
          </p:nvCxnSpPr>
          <p:spPr>
            <a:xfrm>
              <a:off x="199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29" name="Google Shape;6029;p34"/>
            <p:cNvCxnSpPr/>
            <p:nvPr/>
          </p:nvCxnSpPr>
          <p:spPr>
            <a:xfrm>
              <a:off x="213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0" name="Google Shape;6030;p34"/>
            <p:cNvCxnSpPr/>
            <p:nvPr/>
          </p:nvCxnSpPr>
          <p:spPr>
            <a:xfrm>
              <a:off x="228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1" name="Google Shape;6031;p34"/>
            <p:cNvCxnSpPr/>
            <p:nvPr/>
          </p:nvCxnSpPr>
          <p:spPr>
            <a:xfrm>
              <a:off x="242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2" name="Google Shape;6032;p34"/>
            <p:cNvCxnSpPr/>
            <p:nvPr/>
          </p:nvCxnSpPr>
          <p:spPr>
            <a:xfrm>
              <a:off x="256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3" name="Google Shape;6033;p34"/>
            <p:cNvCxnSpPr/>
            <p:nvPr/>
          </p:nvCxnSpPr>
          <p:spPr>
            <a:xfrm>
              <a:off x="271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4" name="Google Shape;6034;p34"/>
            <p:cNvCxnSpPr/>
            <p:nvPr/>
          </p:nvCxnSpPr>
          <p:spPr>
            <a:xfrm>
              <a:off x="285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5" name="Google Shape;6035;p34"/>
            <p:cNvCxnSpPr/>
            <p:nvPr/>
          </p:nvCxnSpPr>
          <p:spPr>
            <a:xfrm>
              <a:off x="300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6" name="Google Shape;6036;p34"/>
            <p:cNvCxnSpPr/>
            <p:nvPr/>
          </p:nvCxnSpPr>
          <p:spPr>
            <a:xfrm>
              <a:off x="314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7" name="Google Shape;6037;p34"/>
            <p:cNvCxnSpPr/>
            <p:nvPr/>
          </p:nvCxnSpPr>
          <p:spPr>
            <a:xfrm>
              <a:off x="328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8" name="Google Shape;6038;p34"/>
            <p:cNvCxnSpPr/>
            <p:nvPr/>
          </p:nvCxnSpPr>
          <p:spPr>
            <a:xfrm>
              <a:off x="343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9" name="Google Shape;6039;p34"/>
            <p:cNvCxnSpPr/>
            <p:nvPr/>
          </p:nvCxnSpPr>
          <p:spPr>
            <a:xfrm>
              <a:off x="357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0" name="Google Shape;6040;p34"/>
            <p:cNvCxnSpPr/>
            <p:nvPr/>
          </p:nvCxnSpPr>
          <p:spPr>
            <a:xfrm>
              <a:off x="372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1" name="Google Shape;6041;p34"/>
            <p:cNvCxnSpPr/>
            <p:nvPr/>
          </p:nvCxnSpPr>
          <p:spPr>
            <a:xfrm>
              <a:off x="386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2" name="Google Shape;6042;p34"/>
            <p:cNvCxnSpPr/>
            <p:nvPr/>
          </p:nvCxnSpPr>
          <p:spPr>
            <a:xfrm>
              <a:off x="400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3" name="Google Shape;6043;p34"/>
            <p:cNvCxnSpPr/>
            <p:nvPr/>
          </p:nvCxnSpPr>
          <p:spPr>
            <a:xfrm>
              <a:off x="415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4" name="Google Shape;6044;p34"/>
            <p:cNvCxnSpPr/>
            <p:nvPr/>
          </p:nvCxnSpPr>
          <p:spPr>
            <a:xfrm>
              <a:off x="429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5" name="Google Shape;6045;p34"/>
            <p:cNvCxnSpPr/>
            <p:nvPr/>
          </p:nvCxnSpPr>
          <p:spPr>
            <a:xfrm>
              <a:off x="444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6" name="Google Shape;6046;p34"/>
            <p:cNvCxnSpPr/>
            <p:nvPr/>
          </p:nvCxnSpPr>
          <p:spPr>
            <a:xfrm>
              <a:off x="458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47" name="Google Shape;6047;p34"/>
          <p:cNvGrpSpPr/>
          <p:nvPr/>
        </p:nvGrpSpPr>
        <p:grpSpPr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6048" name="Google Shape;6048;p34"/>
            <p:cNvSpPr txBox="1"/>
            <p:nvPr/>
          </p:nvSpPr>
          <p:spPr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 users</a:t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9" name="Google Shape;6049;p34"/>
            <p:cNvSpPr/>
            <p:nvPr/>
          </p:nvSpPr>
          <p:spPr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0" name="Google Shape;6050;p34"/>
            <p:cNvSpPr/>
            <p:nvPr/>
          </p:nvSpPr>
          <p:spPr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1" name="Google Shape;6051;p34"/>
            <p:cNvSpPr/>
            <p:nvPr/>
          </p:nvSpPr>
          <p:spPr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2" name="Google Shape;6052;p34"/>
            <p:cNvSpPr/>
            <p:nvPr/>
          </p:nvSpPr>
          <p:spPr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3" name="Google Shape;6053;p34"/>
          <p:cNvSpPr txBox="1"/>
          <p:nvPr>
            <p:ph idx="1" type="body"/>
          </p:nvPr>
        </p:nvSpPr>
        <p:spPr>
          <a:xfrm>
            <a:off x="768431" y="1448157"/>
            <a:ext cx="5265052" cy="1980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3" lvl="0" marL="1111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CC0000"/>
                </a:solidFill>
              </a:rPr>
              <a:t>F</a:t>
            </a:r>
            <a:r>
              <a:rPr lang="en-US">
                <a:solidFill>
                  <a:srgbClr val="CC0000"/>
                </a:solidFill>
              </a:rPr>
              <a:t>requency Division Multiplexing </a:t>
            </a:r>
            <a:r>
              <a:rPr lang="en-US" sz="2400">
                <a:solidFill>
                  <a:srgbClr val="CC0000"/>
                </a:solidFill>
              </a:rPr>
              <a:t>(FDM)</a:t>
            </a:r>
            <a:endParaRPr sz="2400">
              <a:solidFill>
                <a:srgbClr val="CC0000"/>
              </a:solidFill>
            </a:endParaRPr>
          </a:p>
          <a:p>
            <a:pPr indent="-222250" lvl="0" marL="3524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optical, electromagnetic frequencies divided into (narrow) frequency bands</a:t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54" name="Google Shape;6054;p34"/>
          <p:cNvSpPr txBox="1"/>
          <p:nvPr/>
        </p:nvSpPr>
        <p:spPr>
          <a:xfrm>
            <a:off x="851118" y="4389639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3" lvl="0" marL="111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Division Multiplexing 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(TDM)</a:t>
            </a:r>
            <a:endParaRPr b="0" i="0" sz="24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divided into slots</a:t>
            </a:r>
            <a:endParaRPr/>
          </a:p>
        </p:txBody>
      </p:sp>
      <p:sp>
        <p:nvSpPr>
          <p:cNvPr id="6055" name="Google Shape;6055;p34"/>
          <p:cNvSpPr txBox="1"/>
          <p:nvPr/>
        </p:nvSpPr>
        <p:spPr>
          <a:xfrm>
            <a:off x="758125" y="3253122"/>
            <a:ext cx="5265052" cy="1039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its own band, can transmit at max rate of that narrow band 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784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6" name="Google Shape;6056;p34"/>
          <p:cNvSpPr txBox="1"/>
          <p:nvPr/>
        </p:nvSpPr>
        <p:spPr>
          <a:xfrm>
            <a:off x="848536" y="5261674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periodic slot(s), can transmit at maximum rate of (wider) frequency band (only)  during its time slot(s)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7" name="Google Shape;6057;p3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2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3" name="Google Shape;6063;p35"/>
          <p:cNvSpPr txBox="1"/>
          <p:nvPr>
            <p:ph type="title"/>
          </p:nvPr>
        </p:nvSpPr>
        <p:spPr>
          <a:xfrm>
            <a:off x="838200" y="244222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switching versus circuit switching</a:t>
            </a:r>
            <a:endParaRPr/>
          </a:p>
        </p:txBody>
      </p:sp>
      <p:sp>
        <p:nvSpPr>
          <p:cNvPr id="6064" name="Google Shape;6064;p35"/>
          <p:cNvSpPr txBox="1"/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31775" lvl="0" marL="2317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Gb/s link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user: </a:t>
            </a:r>
            <a:endParaRPr/>
          </a:p>
          <a:p>
            <a:pPr indent="-217487" lvl="1" marL="5143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Mb/s when “active”</a:t>
            </a:r>
            <a:endParaRPr/>
          </a:p>
          <a:p>
            <a:pPr indent="-217487" lvl="1" marL="5143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10% of time</a:t>
            </a:r>
            <a:endParaRPr/>
          </a:p>
          <a:p>
            <a:pPr indent="-92075" lvl="1" marL="5667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5" name="Google Shape;6065;p35"/>
          <p:cNvSpPr txBox="1"/>
          <p:nvPr/>
        </p:nvSpPr>
        <p:spPr>
          <a:xfrm>
            <a:off x="770020" y="3313964"/>
            <a:ext cx="1108509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users can use this network under circuit-switching and packet switching?</a:t>
            </a:r>
            <a:endParaRPr/>
          </a:p>
        </p:txBody>
      </p:sp>
      <p:sp>
        <p:nvSpPr>
          <p:cNvPr id="6066" name="Google Shape;6066;p35"/>
          <p:cNvSpPr txBox="1"/>
          <p:nvPr/>
        </p:nvSpPr>
        <p:spPr>
          <a:xfrm>
            <a:off x="876491" y="6199144"/>
            <a:ext cx="914717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Check out the online interactive exercises for more examples: h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ttp://gaia.cs.umass.edu/kurose_ross/interactive</a:t>
            </a:r>
            <a:endParaRPr/>
          </a:p>
        </p:txBody>
      </p:sp>
      <p:grpSp>
        <p:nvGrpSpPr>
          <p:cNvPr id="6067" name="Google Shape;6067;p35"/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cxnSp>
          <p:nvCxnSpPr>
            <p:cNvPr id="6068" name="Google Shape;6068;p35"/>
            <p:cNvCxnSpPr/>
            <p:nvPr/>
          </p:nvCxnSpPr>
          <p:spPr>
            <a:xfrm>
              <a:off x="7197264" y="2684966"/>
              <a:ext cx="838200" cy="457200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9" name="Google Shape;6069;p35"/>
            <p:cNvCxnSpPr/>
            <p:nvPr/>
          </p:nvCxnSpPr>
          <p:spPr>
            <a:xfrm>
              <a:off x="8027887" y="3142166"/>
              <a:ext cx="2038350" cy="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70" name="Google Shape;6070;p35"/>
            <p:cNvCxnSpPr/>
            <p:nvPr/>
          </p:nvCxnSpPr>
          <p:spPr>
            <a:xfrm>
              <a:off x="8027887" y="3317507"/>
              <a:ext cx="2038350" cy="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71" name="Google Shape;6071;p35"/>
            <p:cNvCxnSpPr/>
            <p:nvPr/>
          </p:nvCxnSpPr>
          <p:spPr>
            <a:xfrm flipH="1" rot="10800000">
              <a:off x="7273464" y="3317507"/>
              <a:ext cx="761999" cy="609599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72" name="Google Shape;6072;p35"/>
            <p:cNvSpPr txBox="1"/>
            <p:nvPr/>
          </p:nvSpPr>
          <p:spPr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b="0" i="0" lang="en-US" sz="18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users</a:t>
              </a:r>
              <a:endParaRPr/>
            </a:p>
          </p:txBody>
        </p:sp>
        <p:sp>
          <p:nvSpPr>
            <p:cNvPr id="6073" name="Google Shape;6073;p35"/>
            <p:cNvSpPr txBox="1"/>
            <p:nvPr/>
          </p:nvSpPr>
          <p:spPr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Gbps link</a:t>
              </a:r>
              <a:endParaRPr/>
            </a:p>
          </p:txBody>
        </p:sp>
        <p:cxnSp>
          <p:nvCxnSpPr>
            <p:cNvPr id="6074" name="Google Shape;6074;p35"/>
            <p:cNvCxnSpPr/>
            <p:nvPr/>
          </p:nvCxnSpPr>
          <p:spPr>
            <a:xfrm>
              <a:off x="9308639" y="3234599"/>
              <a:ext cx="1409700" cy="0"/>
            </a:xfrm>
            <a:prstGeom prst="straightConnector1">
              <a:avLst/>
            </a:prstGeom>
            <a:noFill/>
            <a:ln cap="flat" cmpd="sng" w="444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75" name="Google Shape;6075;p35"/>
            <p:cNvSpPr txBox="1"/>
            <p:nvPr/>
          </p:nvSpPr>
          <p:spPr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…..</a:t>
              </a:r>
              <a:endParaRPr/>
            </a:p>
          </p:txBody>
        </p:sp>
        <p:grpSp>
          <p:nvGrpSpPr>
            <p:cNvPr id="6076" name="Google Shape;6076;p35"/>
            <p:cNvGrpSpPr/>
            <p:nvPr/>
          </p:nvGrpSpPr>
          <p:grpSpPr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descr="desktop_computer_stylized_medium" id="6077" name="Google Shape;6077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78" name="Google Shape;6078;p3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9" name="Google Shape;6079;p35"/>
            <p:cNvGrpSpPr/>
            <p:nvPr/>
          </p:nvGrpSpPr>
          <p:grpSpPr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descr="desktop_computer_stylized_medium" id="6080" name="Google Shape;6080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1" name="Google Shape;6081;p3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82" name="Google Shape;6082;p35"/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6083" name="Google Shape;6083;p3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084" name="Google Shape;6084;p3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085" name="Google Shape;6085;p3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86" name="Google Shape;6086;p3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7" name="Google Shape;6087;p3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8" name="Google Shape;6088;p3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9" name="Google Shape;6089;p3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6090" name="Google Shape;6090;p35"/>
          <p:cNvSpPr txBox="1"/>
          <p:nvPr/>
        </p:nvSpPr>
        <p:spPr>
          <a:xfrm>
            <a:off x="908221" y="3603662"/>
            <a:ext cx="4938590" cy="964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92075" lvl="1" marL="5667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circuit-switching: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users</a:t>
            </a:r>
            <a:endParaRPr/>
          </a:p>
          <a:p>
            <a:pPr indent="-793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91" name="Google Shape;6091;p35"/>
          <p:cNvGrpSpPr/>
          <p:nvPr/>
        </p:nvGrpSpPr>
        <p:grpSpPr>
          <a:xfrm>
            <a:off x="914111" y="4198445"/>
            <a:ext cx="10214965" cy="2164114"/>
            <a:chOff x="949766" y="3703137"/>
            <a:chExt cx="10214965" cy="2164114"/>
          </a:xfrm>
        </p:grpSpPr>
        <p:grpSp>
          <p:nvGrpSpPr>
            <p:cNvPr id="6092" name="Google Shape;6092;p35"/>
            <p:cNvGrpSpPr/>
            <p:nvPr/>
          </p:nvGrpSpPr>
          <p:grpSpPr>
            <a:xfrm>
              <a:off x="6219664" y="4101095"/>
              <a:ext cx="4945068" cy="1295399"/>
              <a:chOff x="2915" y="2642"/>
              <a:chExt cx="3115" cy="816"/>
            </a:xfrm>
          </p:grpSpPr>
          <p:sp>
            <p:nvSpPr>
              <p:cNvPr id="6093" name="Google Shape;6093;p35"/>
              <p:cNvSpPr txBox="1"/>
              <p:nvPr/>
            </p:nvSpPr>
            <p:spPr>
              <a:xfrm>
                <a:off x="2915" y="2642"/>
                <a:ext cx="3115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Q:</a:t>
                </a:r>
                <a:r>
                  <a:rPr b="0" i="0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how did we get value 0.0004?</a:t>
                </a:r>
                <a:endParaRPr/>
              </a:p>
            </p:txBody>
          </p:sp>
          <p:sp>
            <p:nvSpPr>
              <p:cNvPr id="6094" name="Google Shape;6094;p35"/>
              <p:cNvSpPr txBox="1"/>
              <p:nvPr/>
            </p:nvSpPr>
            <p:spPr>
              <a:xfrm>
                <a:off x="2930" y="2935"/>
                <a:ext cx="2986" cy="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A:</a:t>
                </a:r>
                <a:r>
                  <a:rPr b="0" i="0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HW problem </a:t>
                </a:r>
                <a:r>
                  <a:rPr b="0" i="0" lang="en-US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(for those with course in probability only)</a:t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95" name="Google Shape;6095;p35"/>
            <p:cNvSpPr txBox="1"/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92075" lvl="1" marL="56673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b="0" i="1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switching:</a:t>
              </a: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with 35 users, probability &gt; 10 active at same time is less than .0004 *</a:t>
              </a:r>
              <a:endParaRPr/>
            </a:p>
            <a:p>
              <a:pPr indent="-79375" lvl="0" marL="231775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6" name="Google Shape;6096;p3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p36"/>
          <p:cNvSpPr txBox="1"/>
          <p:nvPr>
            <p:ph type="title"/>
          </p:nvPr>
        </p:nvSpPr>
        <p:spPr>
          <a:xfrm>
            <a:off x="838200" y="244222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switching versus circuit switching</a:t>
            </a:r>
            <a:endParaRPr/>
          </a:p>
        </p:txBody>
      </p:sp>
      <p:sp>
        <p:nvSpPr>
          <p:cNvPr id="6103" name="Google Shape;6103;p36"/>
          <p:cNvSpPr txBox="1"/>
          <p:nvPr/>
        </p:nvSpPr>
        <p:spPr>
          <a:xfrm>
            <a:off x="867714" y="1869451"/>
            <a:ext cx="10470588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great for “bursty” data – sometimes has data to send, but at other times not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resource sharing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simpler, no call setup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excessive congestion possible: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packet delay and loss due to buffer overflow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protocols needed for reliable data transfer, congestion control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How to provide circuit-like behavior with packet-switching?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“It’s complicated.” We’ll study various techniques that try to make packet switching as “circuit-like” as possible.</a:t>
            </a:r>
            <a:endParaRPr/>
          </a:p>
        </p:txBody>
      </p:sp>
      <p:sp>
        <p:nvSpPr>
          <p:cNvPr id="6104" name="Google Shape;6104;p36"/>
          <p:cNvSpPr txBox="1"/>
          <p:nvPr/>
        </p:nvSpPr>
        <p:spPr>
          <a:xfrm>
            <a:off x="726050" y="1206091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packet switching a “slam dunk winner”?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5" name="Google Shape;6105;p36"/>
          <p:cNvSpPr txBox="1"/>
          <p:nvPr/>
        </p:nvSpPr>
        <p:spPr>
          <a:xfrm>
            <a:off x="989983" y="5381704"/>
            <a:ext cx="1047133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human analogies of reserved resources (circuit switching) versus on-demand allocation (packet switching)?</a:t>
            </a:r>
            <a:endParaRPr/>
          </a:p>
        </p:txBody>
      </p:sp>
      <p:sp>
        <p:nvSpPr>
          <p:cNvPr id="6106" name="Google Shape;6106;p3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1" name="Shape 6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2" name="Google Shape;6112;p37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113" name="Google Shape;6113;p37"/>
          <p:cNvSpPr txBox="1"/>
          <p:nvPr>
            <p:ph idx="1" type="body"/>
          </p:nvPr>
        </p:nvSpPr>
        <p:spPr>
          <a:xfrm>
            <a:off x="676092" y="1485150"/>
            <a:ext cx="6220653" cy="4776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667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hosts connect to Internet via </a:t>
            </a:r>
            <a:r>
              <a:rPr lang="en-US" sz="3000">
                <a:solidFill>
                  <a:srgbClr val="C00000"/>
                </a:solidFill>
              </a:rPr>
              <a:t>access </a:t>
            </a:r>
            <a:r>
              <a:rPr lang="en-US" sz="3000"/>
              <a:t>Internet Service Providers (ISPs)</a:t>
            </a:r>
            <a:endParaRPr/>
          </a:p>
          <a:p>
            <a:pPr indent="-336550" lvl="0" marL="4667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access ISPs in turn must be interconnected</a:t>
            </a:r>
            <a:endParaRPr/>
          </a:p>
          <a:p>
            <a:pPr indent="-269875" lvl="2" marL="84772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/>
              <a:t>so that </a:t>
            </a:r>
            <a:r>
              <a:rPr i="1" lang="en-US" sz="2800"/>
              <a:t>any</a:t>
            </a:r>
            <a:r>
              <a:rPr lang="en-US" sz="2800"/>
              <a:t> two hosts </a:t>
            </a:r>
            <a:r>
              <a:rPr i="1" lang="en-US" sz="2800"/>
              <a:t>(anywhere!) </a:t>
            </a:r>
            <a:r>
              <a:rPr lang="en-US" sz="2800"/>
              <a:t>can send packets to each other</a:t>
            </a:r>
            <a:endParaRPr/>
          </a:p>
          <a:p>
            <a:pPr indent="-336550" lvl="0" marL="466725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resulting network of networks is very complex</a:t>
            </a:r>
            <a:endParaRPr/>
          </a:p>
          <a:p>
            <a:pPr indent="-269875" lvl="2" marL="84772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/>
              <a:t>evolution driven by </a:t>
            </a:r>
            <a:r>
              <a:rPr lang="en-US" sz="2800">
                <a:solidFill>
                  <a:srgbClr val="C00000"/>
                </a:solidFill>
              </a:rPr>
              <a:t>economics,</a:t>
            </a:r>
            <a:r>
              <a:rPr lang="en-US" sz="2800"/>
              <a:t> </a:t>
            </a:r>
            <a:r>
              <a:rPr lang="en-US" sz="2800">
                <a:solidFill>
                  <a:srgbClr val="C00000"/>
                </a:solidFill>
              </a:rPr>
              <a:t>national policies</a:t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114" name="Google Shape;6114;p37"/>
          <p:cNvSpPr txBox="1"/>
          <p:nvPr/>
        </p:nvSpPr>
        <p:spPr>
          <a:xfrm>
            <a:off x="645762" y="6138841"/>
            <a:ext cx="11732217" cy="541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01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Noto Sans Symbols"/>
              <a:buNone/>
            </a:pPr>
            <a:r>
              <a:rPr b="0" i="1" lang="en-US" sz="30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Let’s take a stepwise approach to describe current Internet structure</a:t>
            </a:r>
            <a:endParaRPr b="0" i="1" sz="3000" u="none" cap="none" strike="noStrike">
              <a:solidFill>
                <a:srgbClr val="0000A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5" name="Google Shape;6115;p37"/>
          <p:cNvGrpSpPr/>
          <p:nvPr/>
        </p:nvGrpSpPr>
        <p:grpSpPr>
          <a:xfrm>
            <a:off x="6864725" y="1395473"/>
            <a:ext cx="4866085" cy="4498682"/>
            <a:chOff x="6864725" y="1395473"/>
            <a:chExt cx="4866085" cy="4498682"/>
          </a:xfrm>
        </p:grpSpPr>
        <p:sp>
          <p:nvSpPr>
            <p:cNvPr id="6116" name="Google Shape;6116;p37"/>
            <p:cNvSpPr/>
            <p:nvPr/>
          </p:nvSpPr>
          <p:spPr>
            <a:xfrm>
              <a:off x="7439074" y="3460091"/>
              <a:ext cx="986999" cy="669622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37"/>
            <p:cNvSpPr/>
            <p:nvPr/>
          </p:nvSpPr>
          <p:spPr>
            <a:xfrm>
              <a:off x="8985188" y="2972790"/>
              <a:ext cx="1124807" cy="1337915"/>
            </a:xfrm>
            <a:custGeom>
              <a:rect b="b" l="l" r="r" t="t"/>
              <a:pathLst>
                <a:path extrusionOk="0" h="1800235" w="1549812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8" name="Google Shape;6118;p37"/>
            <p:cNvSpPr/>
            <p:nvPr/>
          </p:nvSpPr>
          <p:spPr>
            <a:xfrm>
              <a:off x="7274076" y="1733047"/>
              <a:ext cx="1736725" cy="1317704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9" name="Google Shape;6119;p37"/>
            <p:cNvSpPr/>
            <p:nvPr/>
          </p:nvSpPr>
          <p:spPr>
            <a:xfrm>
              <a:off x="7205350" y="3196263"/>
              <a:ext cx="1458912" cy="317850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37"/>
            <p:cNvSpPr/>
            <p:nvPr/>
          </p:nvSpPr>
          <p:spPr>
            <a:xfrm>
              <a:off x="7712401" y="4590146"/>
              <a:ext cx="3079750" cy="1304009"/>
            </a:xfrm>
            <a:custGeom>
              <a:rect b="b" l="l" r="r" t="t"/>
              <a:pathLst>
                <a:path extrusionOk="0" h="1049" w="194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1" name="Google Shape;6121;p37"/>
            <p:cNvSpPr txBox="1"/>
            <p:nvPr/>
          </p:nvSpPr>
          <p:spPr>
            <a:xfrm>
              <a:off x="7679274" y="1395473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6122" name="Google Shape;6122;p37"/>
            <p:cNvSpPr txBox="1"/>
            <p:nvPr/>
          </p:nvSpPr>
          <p:spPr>
            <a:xfrm>
              <a:off x="7330835" y="4098934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6123" name="Google Shape;6123;p37"/>
            <p:cNvSpPr txBox="1"/>
            <p:nvPr/>
          </p:nvSpPr>
          <p:spPr>
            <a:xfrm>
              <a:off x="6864725" y="5209416"/>
              <a:ext cx="1657490" cy="441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6124" name="Google Shape;6124;p37"/>
            <p:cNvSpPr/>
            <p:nvPr/>
          </p:nvSpPr>
          <p:spPr>
            <a:xfrm>
              <a:off x="10222146" y="3086552"/>
              <a:ext cx="1273167" cy="1935748"/>
            </a:xfrm>
            <a:custGeom>
              <a:rect b="b" l="l" r="r" t="t"/>
              <a:pathLst>
                <a:path extrusionOk="0" h="1952840" w="1447873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25" name="Google Shape;6125;p37"/>
            <p:cNvGrpSpPr/>
            <p:nvPr/>
          </p:nvGrpSpPr>
          <p:grpSpPr>
            <a:xfrm>
              <a:off x="10837700" y="3835062"/>
              <a:ext cx="687393" cy="721548"/>
              <a:chOff x="5203089" y="1751190"/>
              <a:chExt cx="858331" cy="662414"/>
            </a:xfrm>
          </p:grpSpPr>
          <p:sp>
            <p:nvSpPr>
              <p:cNvPr id="6126" name="Google Shape;6126;p37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7" name="Google Shape;6127;p37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28" name="Google Shape;6128;p37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9" name="Google Shape;6129;p37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0" name="Google Shape;6130;p37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1" name="Google Shape;6131;p37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2" name="Google Shape;6132;p37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3" name="Google Shape;6133;p37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134" name="Google Shape;6134;p37"/>
            <p:cNvGrpSpPr/>
            <p:nvPr/>
          </p:nvGrpSpPr>
          <p:grpSpPr>
            <a:xfrm>
              <a:off x="10771171" y="3101183"/>
              <a:ext cx="594613" cy="648336"/>
              <a:chOff x="5203089" y="1751190"/>
              <a:chExt cx="858331" cy="662414"/>
            </a:xfrm>
          </p:grpSpPr>
          <p:sp>
            <p:nvSpPr>
              <p:cNvPr id="6135" name="Google Shape;6135;p37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6" name="Google Shape;6136;p37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7" name="Google Shape;6137;p37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8" name="Google Shape;6138;p37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9" name="Google Shape;6139;p37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0" name="Google Shape;6140;p37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1" name="Google Shape;6141;p37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2" name="Google Shape;6142;p37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6143" name="Google Shape;6143;p37"/>
            <p:cNvSpPr/>
            <p:nvPr/>
          </p:nvSpPr>
          <p:spPr>
            <a:xfrm>
              <a:off x="9540813" y="1689054"/>
              <a:ext cx="1497864" cy="1386455"/>
            </a:xfrm>
            <a:custGeom>
              <a:rect b="b" l="l" r="r" t="t"/>
              <a:pathLst>
                <a:path extrusionOk="0" h="1796376" w="1634267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4" name="Google Shape;6144;p37"/>
            <p:cNvSpPr txBox="1"/>
            <p:nvPr/>
          </p:nvSpPr>
          <p:spPr>
            <a:xfrm>
              <a:off x="9427201" y="1758207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6145" name="Google Shape;6145;p37"/>
            <p:cNvSpPr/>
            <p:nvPr/>
          </p:nvSpPr>
          <p:spPr>
            <a:xfrm>
              <a:off x="9279068" y="3584920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6" name="Google Shape;6146;p37"/>
            <p:cNvSpPr txBox="1"/>
            <p:nvPr/>
          </p:nvSpPr>
          <p:spPr>
            <a:xfrm>
              <a:off x="8766162" y="3354931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6147" name="Google Shape;6147;p37"/>
            <p:cNvSpPr txBox="1"/>
            <p:nvPr/>
          </p:nvSpPr>
          <p:spPr>
            <a:xfrm>
              <a:off x="10917767" y="4584949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6148" name="Google Shape;6148;p37"/>
            <p:cNvSpPr txBox="1"/>
            <p:nvPr/>
          </p:nvSpPr>
          <p:spPr>
            <a:xfrm>
              <a:off x="10063018" y="4135260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149" name="Google Shape;6149;p37"/>
            <p:cNvCxnSpPr/>
            <p:nvPr/>
          </p:nvCxnSpPr>
          <p:spPr>
            <a:xfrm rot="10800000">
              <a:off x="10559920" y="3487137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0" name="Google Shape;6150;p37"/>
            <p:cNvCxnSpPr/>
            <p:nvPr/>
          </p:nvCxnSpPr>
          <p:spPr>
            <a:xfrm rot="10800000">
              <a:off x="10660835" y="3547696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1" name="Google Shape;6151;p37"/>
            <p:cNvCxnSpPr/>
            <p:nvPr/>
          </p:nvCxnSpPr>
          <p:spPr>
            <a:xfrm flipH="1" rot="10800000">
              <a:off x="10636897" y="3540433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2" name="Google Shape;6152;p37"/>
            <p:cNvCxnSpPr/>
            <p:nvPr/>
          </p:nvCxnSpPr>
          <p:spPr>
            <a:xfrm rot="10800000">
              <a:off x="10570774" y="3501908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3" name="Google Shape;6153;p37"/>
            <p:cNvCxnSpPr/>
            <p:nvPr/>
          </p:nvCxnSpPr>
          <p:spPr>
            <a:xfrm rot="10800000">
              <a:off x="10550620" y="3978654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4" name="Google Shape;6154;p37"/>
            <p:cNvCxnSpPr/>
            <p:nvPr/>
          </p:nvCxnSpPr>
          <p:spPr>
            <a:xfrm rot="10800000">
              <a:off x="9895195" y="3994754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5" name="Google Shape;6155;p37"/>
            <p:cNvCxnSpPr/>
            <p:nvPr/>
          </p:nvCxnSpPr>
          <p:spPr>
            <a:xfrm rot="10800000">
              <a:off x="9219616" y="3994754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6" name="Google Shape;6156;p37"/>
            <p:cNvCxnSpPr/>
            <p:nvPr/>
          </p:nvCxnSpPr>
          <p:spPr>
            <a:xfrm flipH="1">
              <a:off x="9276868" y="3414684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7" name="Google Shape;6157;p37"/>
            <p:cNvCxnSpPr/>
            <p:nvPr/>
          </p:nvCxnSpPr>
          <p:spPr>
            <a:xfrm>
              <a:off x="9733069" y="3414684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8" name="Google Shape;6158;p37"/>
            <p:cNvCxnSpPr/>
            <p:nvPr/>
          </p:nvCxnSpPr>
          <p:spPr>
            <a:xfrm>
              <a:off x="10137668" y="2661704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9" name="Google Shape;6159;p37"/>
            <p:cNvCxnSpPr/>
            <p:nvPr/>
          </p:nvCxnSpPr>
          <p:spPr>
            <a:xfrm flipH="1">
              <a:off x="9798719" y="2602025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0" name="Google Shape;6160;p37"/>
            <p:cNvCxnSpPr/>
            <p:nvPr/>
          </p:nvCxnSpPr>
          <p:spPr>
            <a:xfrm flipH="1">
              <a:off x="10100635" y="2076444"/>
              <a:ext cx="761467" cy="577355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1" name="Google Shape;6161;p37"/>
            <p:cNvCxnSpPr/>
            <p:nvPr/>
          </p:nvCxnSpPr>
          <p:spPr>
            <a:xfrm flipH="1">
              <a:off x="10100635" y="2175325"/>
              <a:ext cx="3970" cy="51846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2" name="Google Shape;6162;p37"/>
            <p:cNvCxnSpPr/>
            <p:nvPr/>
          </p:nvCxnSpPr>
          <p:spPr>
            <a:xfrm flipH="1">
              <a:off x="10672135" y="2107518"/>
              <a:ext cx="149360" cy="51846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3" name="Google Shape;6163;p37"/>
            <p:cNvCxnSpPr/>
            <p:nvPr/>
          </p:nvCxnSpPr>
          <p:spPr>
            <a:xfrm flipH="1">
              <a:off x="10142166" y="2625979"/>
              <a:ext cx="574283" cy="2782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4" name="Google Shape;6164;p37"/>
            <p:cNvCxnSpPr/>
            <p:nvPr/>
          </p:nvCxnSpPr>
          <p:spPr>
            <a:xfrm flipH="1">
              <a:off x="10069542" y="2076444"/>
              <a:ext cx="788589" cy="9888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5" name="Google Shape;6165;p37"/>
            <p:cNvCxnSpPr/>
            <p:nvPr/>
          </p:nvCxnSpPr>
          <p:spPr>
            <a:xfrm flipH="1">
              <a:off x="10862103" y="2034337"/>
              <a:ext cx="279002" cy="421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6" name="Google Shape;6166;p37"/>
            <p:cNvCxnSpPr/>
            <p:nvPr/>
          </p:nvCxnSpPr>
          <p:spPr>
            <a:xfrm rot="10800000">
              <a:off x="10681994" y="2625979"/>
              <a:ext cx="353541" cy="67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7" name="Google Shape;6167;p37"/>
            <p:cNvCxnSpPr/>
            <p:nvPr/>
          </p:nvCxnSpPr>
          <p:spPr>
            <a:xfrm flipH="1">
              <a:off x="8769223" y="2175325"/>
              <a:ext cx="1300319" cy="60662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8" name="Google Shape;6168;p37"/>
            <p:cNvCxnSpPr/>
            <p:nvPr/>
          </p:nvCxnSpPr>
          <p:spPr>
            <a:xfrm flipH="1" rot="10800000">
              <a:off x="9378705" y="4020391"/>
              <a:ext cx="429324" cy="70560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9" name="Google Shape;6169;p37"/>
            <p:cNvCxnSpPr/>
            <p:nvPr/>
          </p:nvCxnSpPr>
          <p:spPr>
            <a:xfrm flipH="1" rot="10800000">
              <a:off x="8244554" y="3954468"/>
              <a:ext cx="969051" cy="3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70" name="Google Shape;6170;p37"/>
            <p:cNvSpPr/>
            <p:nvPr/>
          </p:nvSpPr>
          <p:spPr>
            <a:xfrm>
              <a:off x="8174541" y="2200007"/>
              <a:ext cx="52388" cy="49485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71" name="Google Shape;6171;p37"/>
            <p:cNvGrpSpPr/>
            <p:nvPr/>
          </p:nvGrpSpPr>
          <p:grpSpPr>
            <a:xfrm>
              <a:off x="10410609" y="3403150"/>
              <a:ext cx="353678" cy="198344"/>
              <a:chOff x="7493876" y="2774731"/>
              <a:chExt cx="1481958" cy="894622"/>
            </a:xfrm>
          </p:grpSpPr>
          <p:sp>
            <p:nvSpPr>
              <p:cNvPr id="6172" name="Google Shape;6172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73" name="Google Shape;6173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74" name="Google Shape;6174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75" name="Google Shape;6175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6" name="Google Shape;6176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7" name="Google Shape;6177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8" name="Google Shape;6178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79" name="Google Shape;6179;p37"/>
            <p:cNvGrpSpPr/>
            <p:nvPr/>
          </p:nvGrpSpPr>
          <p:grpSpPr>
            <a:xfrm>
              <a:off x="9948724" y="2109304"/>
              <a:ext cx="353678" cy="198344"/>
              <a:chOff x="7493876" y="2774731"/>
              <a:chExt cx="1481958" cy="894622"/>
            </a:xfrm>
          </p:grpSpPr>
          <p:sp>
            <p:nvSpPr>
              <p:cNvPr id="6180" name="Google Shape;6180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81" name="Google Shape;6181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82" name="Google Shape;6182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83" name="Google Shape;6183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4" name="Google Shape;6184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5" name="Google Shape;6185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6" name="Google Shape;6186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87" name="Google Shape;6187;p37"/>
            <p:cNvGrpSpPr/>
            <p:nvPr/>
          </p:nvGrpSpPr>
          <p:grpSpPr>
            <a:xfrm>
              <a:off x="10527214" y="2520379"/>
              <a:ext cx="353678" cy="198344"/>
              <a:chOff x="7493876" y="2774731"/>
              <a:chExt cx="1481958" cy="894622"/>
            </a:xfrm>
          </p:grpSpPr>
          <p:sp>
            <p:nvSpPr>
              <p:cNvPr id="6188" name="Google Shape;6188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89" name="Google Shape;6189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90" name="Google Shape;6190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1" name="Google Shape;6191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2" name="Google Shape;6192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3" name="Google Shape;6193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4" name="Google Shape;6194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95" name="Google Shape;6195;p37"/>
            <p:cNvGrpSpPr/>
            <p:nvPr/>
          </p:nvGrpSpPr>
          <p:grpSpPr>
            <a:xfrm>
              <a:off x="10643825" y="2014975"/>
              <a:ext cx="353678" cy="198344"/>
              <a:chOff x="7493876" y="2774731"/>
              <a:chExt cx="1481958" cy="894622"/>
            </a:xfrm>
          </p:grpSpPr>
          <p:sp>
            <p:nvSpPr>
              <p:cNvPr id="6196" name="Google Shape;6196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97" name="Google Shape;6197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98" name="Google Shape;6198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9" name="Google Shape;6199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0" name="Google Shape;6200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1" name="Google Shape;6201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2" name="Google Shape;6202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03" name="Google Shape;6203;p37"/>
            <p:cNvGrpSpPr/>
            <p:nvPr/>
          </p:nvGrpSpPr>
          <p:grpSpPr>
            <a:xfrm>
              <a:off x="9098788" y="3863636"/>
              <a:ext cx="367224" cy="240304"/>
              <a:chOff x="7493876" y="2774731"/>
              <a:chExt cx="1481958" cy="894622"/>
            </a:xfrm>
          </p:grpSpPr>
          <p:sp>
            <p:nvSpPr>
              <p:cNvPr id="6204" name="Google Shape;6204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05" name="Google Shape;6205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06" name="Google Shape;6206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07" name="Google Shape;6207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8" name="Google Shape;6208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9" name="Google Shape;6209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0" name="Google Shape;6210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11" name="Google Shape;6211;p37"/>
            <p:cNvGrpSpPr/>
            <p:nvPr/>
          </p:nvGrpSpPr>
          <p:grpSpPr>
            <a:xfrm>
              <a:off x="9980126" y="2568577"/>
              <a:ext cx="353678" cy="198344"/>
              <a:chOff x="7493876" y="2774731"/>
              <a:chExt cx="1481958" cy="894622"/>
            </a:xfrm>
          </p:grpSpPr>
          <p:sp>
            <p:nvSpPr>
              <p:cNvPr id="6212" name="Google Shape;6212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13" name="Google Shape;6213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14" name="Google Shape;6214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15" name="Google Shape;6215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6" name="Google Shape;6216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7" name="Google Shape;6217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8" name="Google Shape;6218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19" name="Google Shape;6219;p37"/>
            <p:cNvGrpSpPr/>
            <p:nvPr/>
          </p:nvGrpSpPr>
          <p:grpSpPr>
            <a:xfrm>
              <a:off x="9497138" y="3301044"/>
              <a:ext cx="367224" cy="240304"/>
              <a:chOff x="7493876" y="2774731"/>
              <a:chExt cx="1481958" cy="894622"/>
            </a:xfrm>
          </p:grpSpPr>
          <p:sp>
            <p:nvSpPr>
              <p:cNvPr id="6220" name="Google Shape;6220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21" name="Google Shape;6221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22" name="Google Shape;6222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23" name="Google Shape;6223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4" name="Google Shape;6224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5" name="Google Shape;6225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6" name="Google Shape;6226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27" name="Google Shape;6227;p37"/>
            <p:cNvGrpSpPr/>
            <p:nvPr/>
          </p:nvGrpSpPr>
          <p:grpSpPr>
            <a:xfrm>
              <a:off x="9601554" y="3906775"/>
              <a:ext cx="367224" cy="240304"/>
              <a:chOff x="7493876" y="2774731"/>
              <a:chExt cx="1481958" cy="894622"/>
            </a:xfrm>
          </p:grpSpPr>
          <p:sp>
            <p:nvSpPr>
              <p:cNvPr id="6228" name="Google Shape;6228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29" name="Google Shape;6229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30" name="Google Shape;6230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31" name="Google Shape;6231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2" name="Google Shape;6232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3" name="Google Shape;6233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4" name="Google Shape;6234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35" name="Google Shape;6235;p37"/>
            <p:cNvGrpSpPr/>
            <p:nvPr/>
          </p:nvGrpSpPr>
          <p:grpSpPr>
            <a:xfrm>
              <a:off x="10375259" y="3899337"/>
              <a:ext cx="353678" cy="198344"/>
              <a:chOff x="7493876" y="2774731"/>
              <a:chExt cx="1481958" cy="894622"/>
            </a:xfrm>
          </p:grpSpPr>
          <p:sp>
            <p:nvSpPr>
              <p:cNvPr id="6236" name="Google Shape;6236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37" name="Google Shape;6237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38" name="Google Shape;6238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39" name="Google Shape;6239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0" name="Google Shape;6240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1" name="Google Shape;6241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2" name="Google Shape;6242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descr="iphone_stylized_small" id="6243" name="Google Shape;6243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09572" y="1824037"/>
              <a:ext cx="136841" cy="328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6244" name="Google Shape;6244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09064">
              <a:off x="7464781" y="2512102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5" name="Google Shape;6245;p37"/>
            <p:cNvSpPr/>
            <p:nvPr/>
          </p:nvSpPr>
          <p:spPr>
            <a:xfrm>
              <a:off x="7609678" y="2357316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6246" name="Google Shape;6246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27011" y="2362670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7" name="Google Shape;6247;p37"/>
            <p:cNvSpPr/>
            <p:nvPr/>
          </p:nvSpPr>
          <p:spPr>
            <a:xfrm>
              <a:off x="7673752" y="2351175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8" name="Google Shape;6248;p37"/>
            <p:cNvSpPr/>
            <p:nvPr/>
          </p:nvSpPr>
          <p:spPr>
            <a:xfrm>
              <a:off x="7606562" y="2350860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9" name="Google Shape;6249;p37"/>
            <p:cNvSpPr/>
            <p:nvPr/>
          </p:nvSpPr>
          <p:spPr>
            <a:xfrm>
              <a:off x="7880579" y="2379676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0" name="Google Shape;6250;p37"/>
            <p:cNvSpPr/>
            <p:nvPr/>
          </p:nvSpPr>
          <p:spPr>
            <a:xfrm>
              <a:off x="7605588" y="2503914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1" name="Google Shape;6251;p37"/>
            <p:cNvSpPr/>
            <p:nvPr/>
          </p:nvSpPr>
          <p:spPr>
            <a:xfrm>
              <a:off x="7890512" y="2381250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2" name="Google Shape;6252;p37"/>
            <p:cNvSpPr/>
            <p:nvPr/>
          </p:nvSpPr>
          <p:spPr>
            <a:xfrm>
              <a:off x="7605977" y="2512260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53" name="Google Shape;6253;p37"/>
            <p:cNvGrpSpPr/>
            <p:nvPr/>
          </p:nvGrpSpPr>
          <p:grpSpPr>
            <a:xfrm>
              <a:off x="7601109" y="2578552"/>
              <a:ext cx="98740" cy="36846"/>
              <a:chOff x="1740" y="2642"/>
              <a:chExt cx="752" cy="327"/>
            </a:xfrm>
          </p:grpSpPr>
          <p:sp>
            <p:nvSpPr>
              <p:cNvPr id="6254" name="Google Shape;6254;p3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5" name="Google Shape;6255;p3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6" name="Google Shape;6256;p3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7" name="Google Shape;6257;p37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8" name="Google Shape;6258;p3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9" name="Google Shape;6259;p37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60" name="Google Shape;6260;p37"/>
            <p:cNvSpPr/>
            <p:nvPr/>
          </p:nvSpPr>
          <p:spPr>
            <a:xfrm>
              <a:off x="7770154" y="2584063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1" name="Google Shape;6261;p37"/>
            <p:cNvSpPr/>
            <p:nvPr/>
          </p:nvSpPr>
          <p:spPr>
            <a:xfrm>
              <a:off x="7464976" y="2590519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2" name="Google Shape;6262;p37"/>
            <p:cNvSpPr/>
            <p:nvPr/>
          </p:nvSpPr>
          <p:spPr>
            <a:xfrm>
              <a:off x="7465171" y="2576977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3" name="Google Shape;6263;p37"/>
            <p:cNvSpPr/>
            <p:nvPr/>
          </p:nvSpPr>
          <p:spPr>
            <a:xfrm>
              <a:off x="7465366" y="2516039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4" name="Google Shape;6264;p37"/>
            <p:cNvSpPr/>
            <p:nvPr/>
          </p:nvSpPr>
          <p:spPr>
            <a:xfrm>
              <a:off x="7474909" y="2580127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5" name="Google Shape;6265;p37"/>
            <p:cNvSpPr/>
            <p:nvPr/>
          </p:nvSpPr>
          <p:spPr>
            <a:xfrm flipH="1" rot="10800000">
              <a:off x="7764701" y="2575088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ght2.png" id="6266" name="Google Shape;6266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8831667" y="2299301"/>
              <a:ext cx="92772" cy="40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_icon_small" id="6267" name="Google Shape;6267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99539" y="2023970"/>
              <a:ext cx="849312" cy="1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6268" name="Google Shape;6268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109064">
              <a:off x="7510375" y="3512221"/>
              <a:ext cx="286699" cy="119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9" name="Google Shape;6269;p37"/>
            <p:cNvSpPr/>
            <p:nvPr/>
          </p:nvSpPr>
          <p:spPr>
            <a:xfrm>
              <a:off x="7605388" y="3396311"/>
              <a:ext cx="230764" cy="155883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6270" name="Google Shape;6270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16754" y="3400320"/>
              <a:ext cx="209692" cy="14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1" name="Google Shape;6271;p37"/>
            <p:cNvSpPr/>
            <p:nvPr/>
          </p:nvSpPr>
          <p:spPr>
            <a:xfrm>
              <a:off x="7647403" y="3391713"/>
              <a:ext cx="195517" cy="29007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2" name="Google Shape;6272;p37"/>
            <p:cNvSpPr/>
            <p:nvPr/>
          </p:nvSpPr>
          <p:spPr>
            <a:xfrm>
              <a:off x="7603345" y="3391477"/>
              <a:ext cx="54275" cy="120745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3" name="Google Shape;6273;p37"/>
            <p:cNvSpPr/>
            <p:nvPr/>
          </p:nvSpPr>
          <p:spPr>
            <a:xfrm>
              <a:off x="7783026" y="3413055"/>
              <a:ext cx="58489" cy="139375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4" name="Google Shape;6274;p37"/>
            <p:cNvSpPr/>
            <p:nvPr/>
          </p:nvSpPr>
          <p:spPr>
            <a:xfrm>
              <a:off x="7602706" y="3506090"/>
              <a:ext cx="214545" cy="4704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5" name="Google Shape;6275;p37"/>
            <p:cNvSpPr/>
            <p:nvPr/>
          </p:nvSpPr>
          <p:spPr>
            <a:xfrm>
              <a:off x="7789539" y="3414234"/>
              <a:ext cx="54786" cy="139965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6" name="Google Shape;6276;p37"/>
            <p:cNvSpPr/>
            <p:nvPr/>
          </p:nvSpPr>
          <p:spPr>
            <a:xfrm>
              <a:off x="7602962" y="3512339"/>
              <a:ext cx="190792" cy="46458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77" name="Google Shape;6277;p37"/>
            <p:cNvGrpSpPr/>
            <p:nvPr/>
          </p:nvGrpSpPr>
          <p:grpSpPr>
            <a:xfrm>
              <a:off x="7599769" y="3561981"/>
              <a:ext cx="64747" cy="27592"/>
              <a:chOff x="1740" y="2642"/>
              <a:chExt cx="752" cy="327"/>
            </a:xfrm>
          </p:grpSpPr>
          <p:sp>
            <p:nvSpPr>
              <p:cNvPr id="6278" name="Google Shape;6278;p3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9" name="Google Shape;6279;p3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0" name="Google Shape;6280;p3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1" name="Google Shape;6281;p37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2" name="Google Shape;6282;p3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3" name="Google Shape;6283;p37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84" name="Google Shape;6284;p37"/>
            <p:cNvSpPr/>
            <p:nvPr/>
          </p:nvSpPr>
          <p:spPr>
            <a:xfrm>
              <a:off x="7710617" y="3566108"/>
              <a:ext cx="78411" cy="60608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5" name="Google Shape;6285;p37"/>
            <p:cNvSpPr/>
            <p:nvPr/>
          </p:nvSpPr>
          <p:spPr>
            <a:xfrm>
              <a:off x="7510503" y="3570943"/>
              <a:ext cx="200625" cy="55302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6" name="Google Shape;6286;p37"/>
            <p:cNvSpPr/>
            <p:nvPr/>
          </p:nvSpPr>
          <p:spPr>
            <a:xfrm>
              <a:off x="7510631" y="3560802"/>
              <a:ext cx="2171" cy="11202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7" name="Google Shape;6287;p37"/>
            <p:cNvSpPr/>
            <p:nvPr/>
          </p:nvSpPr>
          <p:spPr>
            <a:xfrm>
              <a:off x="7510758" y="3515169"/>
              <a:ext cx="93225" cy="46340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8" name="Google Shape;6288;p37"/>
            <p:cNvSpPr/>
            <p:nvPr/>
          </p:nvSpPr>
          <p:spPr>
            <a:xfrm>
              <a:off x="7517016" y="3563161"/>
              <a:ext cx="190281" cy="5318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9" name="Google Shape;6289;p37"/>
            <p:cNvSpPr/>
            <p:nvPr/>
          </p:nvSpPr>
          <p:spPr>
            <a:xfrm flipH="1" rot="10800000">
              <a:off x="7707042" y="3559387"/>
              <a:ext cx="77645" cy="5506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desktop_computer_stylized_medium" id="6290" name="Google Shape;6290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7991996" y="3474155"/>
              <a:ext cx="359261" cy="342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1" name="Google Shape;6291;p37"/>
            <p:cNvSpPr/>
            <p:nvPr/>
          </p:nvSpPr>
          <p:spPr>
            <a:xfrm flipH="1">
              <a:off x="8145217" y="3506954"/>
              <a:ext cx="169400" cy="156753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fridge2.png" id="6292" name="Google Shape;6292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903199" y="3292029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93" name="Google Shape;6293;p37"/>
            <p:cNvGrpSpPr/>
            <p:nvPr/>
          </p:nvGrpSpPr>
          <p:grpSpPr>
            <a:xfrm>
              <a:off x="10241851" y="5180963"/>
              <a:ext cx="177192" cy="330833"/>
              <a:chOff x="4140" y="429"/>
              <a:chExt cx="1425" cy="2396"/>
            </a:xfrm>
          </p:grpSpPr>
          <p:sp>
            <p:nvSpPr>
              <p:cNvPr id="6294" name="Google Shape;6294;p3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5" name="Google Shape;6295;p37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6" name="Google Shape;6296;p37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7" name="Google Shape;6297;p37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8" name="Google Shape;6298;p37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99" name="Google Shape;6299;p37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6300" name="Google Shape;6300;p37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1" name="Google Shape;6301;p37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02" name="Google Shape;6302;p37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03" name="Google Shape;6303;p37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6304" name="Google Shape;6304;p37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5" name="Google Shape;6305;p37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06" name="Google Shape;6306;p37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7" name="Google Shape;6307;p37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08" name="Google Shape;6308;p37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6309" name="Google Shape;6309;p37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0" name="Google Shape;6310;p37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11" name="Google Shape;6311;p37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12" name="Google Shape;6312;p37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6313" name="Google Shape;6313;p37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4" name="Google Shape;6314;p37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15" name="Google Shape;6315;p37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6" name="Google Shape;6316;p37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7" name="Google Shape;6317;p37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8" name="Google Shape;6318;p37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9" name="Google Shape;6319;p37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0" name="Google Shape;6320;p37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1" name="Google Shape;6321;p37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2" name="Google Shape;6322;p37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3" name="Google Shape;6323;p37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4" name="Google Shape;6324;p37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5" name="Google Shape;6325;p37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6" name="Google Shape;6326;p37"/>
            <p:cNvGrpSpPr/>
            <p:nvPr/>
          </p:nvGrpSpPr>
          <p:grpSpPr>
            <a:xfrm flipH="1">
              <a:off x="7980855" y="4807173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327" name="Google Shape;6327;p3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28" name="Google Shape;6328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9" name="Google Shape;6329;p37"/>
            <p:cNvGrpSpPr/>
            <p:nvPr/>
          </p:nvGrpSpPr>
          <p:grpSpPr>
            <a:xfrm flipH="1">
              <a:off x="8552134" y="5433142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330" name="Google Shape;6330;p3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31" name="Google Shape;6331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laptop_keyboard" id="6332" name="Google Shape;6332;p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 rot="109064">
              <a:off x="9550087" y="5762330"/>
              <a:ext cx="260920" cy="99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3" name="Google Shape;6333;p37"/>
            <p:cNvSpPr/>
            <p:nvPr/>
          </p:nvSpPr>
          <p:spPr>
            <a:xfrm>
              <a:off x="9636557" y="5666200"/>
              <a:ext cx="210015" cy="129281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6334" name="Google Shape;6334;p3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646901" y="5669525"/>
              <a:ext cx="190838" cy="11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5" name="Google Shape;6335;p37"/>
            <p:cNvSpPr/>
            <p:nvPr/>
          </p:nvSpPr>
          <p:spPr>
            <a:xfrm>
              <a:off x="9674794" y="5662386"/>
              <a:ext cx="177937" cy="24057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6" name="Google Shape;6336;p37"/>
            <p:cNvSpPr/>
            <p:nvPr/>
          </p:nvSpPr>
          <p:spPr>
            <a:xfrm>
              <a:off x="9634698" y="5662191"/>
              <a:ext cx="49395" cy="100139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7" name="Google Shape;6337;p37"/>
            <p:cNvSpPr/>
            <p:nvPr/>
          </p:nvSpPr>
          <p:spPr>
            <a:xfrm>
              <a:off x="9798223" y="5680087"/>
              <a:ext cx="53230" cy="115590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8" name="Google Shape;6338;p37"/>
            <p:cNvSpPr/>
            <p:nvPr/>
          </p:nvSpPr>
          <p:spPr>
            <a:xfrm>
              <a:off x="9634116" y="5757245"/>
              <a:ext cx="195254" cy="3901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9" name="Google Shape;6339;p37"/>
            <p:cNvSpPr/>
            <p:nvPr/>
          </p:nvSpPr>
          <p:spPr>
            <a:xfrm>
              <a:off x="9804150" y="5681065"/>
              <a:ext cx="49860" cy="11607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0" name="Google Shape;6340;p37"/>
            <p:cNvSpPr/>
            <p:nvPr/>
          </p:nvSpPr>
          <p:spPr>
            <a:xfrm>
              <a:off x="9634349" y="5762428"/>
              <a:ext cx="173637" cy="38530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41" name="Google Shape;6341;p37"/>
            <p:cNvGrpSpPr/>
            <p:nvPr/>
          </p:nvGrpSpPr>
          <p:grpSpPr>
            <a:xfrm>
              <a:off x="9631443" y="5803598"/>
              <a:ext cx="58925" cy="22883"/>
              <a:chOff x="1740" y="2642"/>
              <a:chExt cx="752" cy="327"/>
            </a:xfrm>
          </p:grpSpPr>
          <p:sp>
            <p:nvSpPr>
              <p:cNvPr id="6342" name="Google Shape;6342;p3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3" name="Google Shape;6343;p3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4" name="Google Shape;6344;p3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5" name="Google Shape;6345;p37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6" name="Google Shape;6346;p3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7" name="Google Shape;6347;p37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48" name="Google Shape;6348;p37"/>
            <p:cNvSpPr/>
            <p:nvPr/>
          </p:nvSpPr>
          <p:spPr>
            <a:xfrm>
              <a:off x="9732325" y="5807021"/>
              <a:ext cx="71361" cy="50265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9" name="Google Shape;6349;p37"/>
            <p:cNvSpPr/>
            <p:nvPr/>
          </p:nvSpPr>
          <p:spPr>
            <a:xfrm>
              <a:off x="9550204" y="5811030"/>
              <a:ext cx="182586" cy="45864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0" name="Google Shape;6350;p37"/>
            <p:cNvSpPr/>
            <p:nvPr/>
          </p:nvSpPr>
          <p:spPr>
            <a:xfrm>
              <a:off x="9556131" y="5804576"/>
              <a:ext cx="173172" cy="44104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1" name="Google Shape;6351;p37"/>
            <p:cNvSpPr/>
            <p:nvPr/>
          </p:nvSpPr>
          <p:spPr>
            <a:xfrm flipH="1" rot="10800000">
              <a:off x="9729071" y="5801447"/>
              <a:ext cx="70663" cy="456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2" name="Google Shape;6352;p37"/>
            <p:cNvGrpSpPr/>
            <p:nvPr/>
          </p:nvGrpSpPr>
          <p:grpSpPr>
            <a:xfrm>
              <a:off x="7439074" y="1766737"/>
              <a:ext cx="4144321" cy="4013060"/>
              <a:chOff x="7439074" y="1859725"/>
              <a:chExt cx="4144321" cy="4013060"/>
            </a:xfrm>
          </p:grpSpPr>
          <p:grpSp>
            <p:nvGrpSpPr>
              <p:cNvPr id="6353" name="Google Shape;6353;p37"/>
              <p:cNvGrpSpPr/>
              <p:nvPr/>
            </p:nvGrpSpPr>
            <p:grpSpPr>
              <a:xfrm>
                <a:off x="7439074" y="1859725"/>
                <a:ext cx="1802647" cy="1120859"/>
                <a:chOff x="7439074" y="1859725"/>
                <a:chExt cx="1802647" cy="1120859"/>
              </a:xfrm>
            </p:grpSpPr>
            <p:pic>
              <p:nvPicPr>
                <p:cNvPr descr="cell_tower_radiation copy" id="6354" name="Google Shape;6354;p37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6355" name="Google Shape;6355;p37"/>
                <p:cNvCxnSpPr/>
                <p:nvPr/>
              </p:nvCxnSpPr>
              <p:spPr>
                <a:xfrm>
                  <a:off x="8207860" y="2700359"/>
                  <a:ext cx="227964" cy="17435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6356" name="Google Shape;6356;p37"/>
                <p:cNvGrpSpPr/>
                <p:nvPr/>
              </p:nvGrpSpPr>
              <p:grpSpPr>
                <a:xfrm>
                  <a:off x="8050698" y="2309376"/>
                  <a:ext cx="298450" cy="464008"/>
                  <a:chOff x="3130" y="3288"/>
                  <a:chExt cx="410" cy="742"/>
                </a:xfrm>
              </p:grpSpPr>
              <p:cxnSp>
                <p:nvCxnSpPr>
                  <p:cNvPr id="6357" name="Google Shape;6357;p37"/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8" name="Google Shape;6358;p37"/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9" name="Google Shape;6359;p37"/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0" name="Google Shape;6360;p37"/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1" name="Google Shape;6361;p37"/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2" name="Google Shape;6362;p37"/>
                  <p:cNvCxnSpPr/>
                  <p:nvPr/>
                </p:nvCxnSpPr>
                <p:spPr>
                  <a:xfrm flipH="1" rot="10800000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3" name="Google Shape;6363;p37"/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4" name="Google Shape;6364;p37"/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5" name="Google Shape;6365;p37"/>
                  <p:cNvCxnSpPr/>
                  <p:nvPr/>
                </p:nvCxnSpPr>
                <p:spPr>
                  <a:xfrm flipH="1" rot="10800000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6" name="Google Shape;6366;p37"/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7" name="Google Shape;6367;p37"/>
                  <p:cNvCxnSpPr/>
                  <p:nvPr/>
                </p:nvCxnSpPr>
                <p:spPr>
                  <a:xfrm flipH="1" rot="10800000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8" name="Google Shape;6368;p37"/>
                  <p:cNvCxnSpPr/>
                  <p:nvPr/>
                </p:nvCxnSpPr>
                <p:spPr>
                  <a:xfrm flipH="1" rot="10800000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9" name="Google Shape;6369;p37"/>
                  <p:cNvCxnSpPr/>
                  <p:nvPr/>
                </p:nvCxnSpPr>
                <p:spPr>
                  <a:xfrm flipH="1" rot="10800000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70" name="Google Shape;6370;p37"/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71" name="Google Shape;6371;p37"/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372" name="Google Shape;6372;p37"/>
                <p:cNvGrpSpPr/>
                <p:nvPr/>
              </p:nvGrpSpPr>
              <p:grpSpPr>
                <a:xfrm>
                  <a:off x="8439827" y="2812309"/>
                  <a:ext cx="353678" cy="168275"/>
                  <a:chOff x="7493876" y="2774731"/>
                  <a:chExt cx="1481958" cy="894622"/>
                </a:xfrm>
              </p:grpSpPr>
              <p:sp>
                <p:nvSpPr>
                  <p:cNvPr id="6373" name="Google Shape;6373;p3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374" name="Google Shape;6374;p3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375" name="Google Shape;6375;p3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376" name="Google Shape;6376;p3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7" name="Google Shape;6377;p3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8" name="Google Shape;6378;p3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9" name="Google Shape;6379;p3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radiation_stylized" id="6380" name="Google Shape;6380;p37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>
                  <a:off x="7750224" y="1859725"/>
                  <a:ext cx="415925" cy="887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6381" name="Google Shape;6381;p37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7439074" y="235661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6382" name="Google Shape;6382;p37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637781" y="231972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6383" name="Google Shape;6383;p37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11019" y="205912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384" name="Google Shape;6384;p37"/>
              <p:cNvGrpSpPr/>
              <p:nvPr/>
            </p:nvGrpSpPr>
            <p:grpSpPr>
              <a:xfrm>
                <a:off x="7493518" y="3325424"/>
                <a:ext cx="911538" cy="843226"/>
                <a:chOff x="7493518" y="3325424"/>
                <a:chExt cx="911538" cy="843226"/>
              </a:xfrm>
            </p:grpSpPr>
            <p:pic>
              <p:nvPicPr>
                <p:cNvPr descr="access_point_stylized_small" id="6385" name="Google Shape;6385;p37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613882" y="3861899"/>
                  <a:ext cx="370169" cy="3067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386" name="Google Shape;6386;p37"/>
                <p:cNvGrpSpPr/>
                <p:nvPr/>
              </p:nvGrpSpPr>
              <p:grpSpPr>
                <a:xfrm>
                  <a:off x="7493518" y="3325424"/>
                  <a:ext cx="911538" cy="816238"/>
                  <a:chOff x="7493518" y="3325424"/>
                  <a:chExt cx="911538" cy="816238"/>
                </a:xfrm>
              </p:grpSpPr>
              <p:cxnSp>
                <p:nvCxnSpPr>
                  <p:cNvPr id="6387" name="Google Shape;6387;p37"/>
                  <p:cNvCxnSpPr/>
                  <p:nvPr/>
                </p:nvCxnSpPr>
                <p:spPr>
                  <a:xfrm>
                    <a:off x="8247778" y="3829970"/>
                    <a:ext cx="0" cy="131762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8" name="Google Shape;6388;p37"/>
                  <p:cNvCxnSpPr/>
                  <p:nvPr/>
                </p:nvCxnSpPr>
                <p:spPr>
                  <a:xfrm flipH="1" rot="10800000">
                    <a:off x="7857253" y="4041107"/>
                    <a:ext cx="168275" cy="3175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pic>
                <p:nvPicPr>
                  <p:cNvPr descr="antenna_radiation_stylized" id="6389" name="Google Shape;6389;p37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7562238" y="3813930"/>
                    <a:ext cx="506412" cy="1060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6390" name="Google Shape;6390;p37"/>
                  <p:cNvGrpSpPr/>
                  <p:nvPr/>
                </p:nvGrpSpPr>
                <p:grpSpPr>
                  <a:xfrm>
                    <a:off x="8050070" y="3965994"/>
                    <a:ext cx="354986" cy="175668"/>
                    <a:chOff x="7493876" y="2774731"/>
                    <a:chExt cx="1481958" cy="894622"/>
                  </a:xfrm>
                </p:grpSpPr>
                <p:sp>
                  <p:nvSpPr>
                    <p:cNvPr id="6391" name="Google Shape;6391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392" name="Google Shape;6392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393" name="Google Shape;6393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394" name="Google Shape;6394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395" name="Google Shape;6395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396" name="Google Shape;6396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397" name="Google Shape;6397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descr="antenna_stylized" id="6398" name="Google Shape;6398;p37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7493518" y="341914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antenna_stylized" id="6399" name="Google Shape;6399;p37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7803435" y="332542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400" name="Google Shape;6400;p37"/>
              <p:cNvGrpSpPr/>
              <p:nvPr/>
            </p:nvGrpSpPr>
            <p:grpSpPr>
              <a:xfrm>
                <a:off x="10884085" y="3428485"/>
                <a:ext cx="604586" cy="405973"/>
                <a:chOff x="10884085" y="3428485"/>
                <a:chExt cx="604586" cy="405973"/>
              </a:xfrm>
            </p:grpSpPr>
            <p:grpSp>
              <p:nvGrpSpPr>
                <p:cNvPr id="6401" name="Google Shape;6401;p37"/>
                <p:cNvGrpSpPr/>
                <p:nvPr/>
              </p:nvGrpSpPr>
              <p:grpSpPr>
                <a:xfrm>
                  <a:off x="10884085" y="3601365"/>
                  <a:ext cx="170989" cy="97052"/>
                  <a:chOff x="7493876" y="2774731"/>
                  <a:chExt cx="1481958" cy="894622"/>
                </a:xfrm>
              </p:grpSpPr>
              <p:sp>
                <p:nvSpPr>
                  <p:cNvPr id="6402" name="Google Shape;6402;p3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403" name="Google Shape;6403;p3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404" name="Google Shape;6404;p3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405" name="Google Shape;6405;p3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6" name="Google Shape;6406;p3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7" name="Google Shape;6407;p3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8" name="Google Shape;6408;p3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6409" name="Google Shape;6409;p37"/>
                <p:cNvGrpSpPr/>
                <p:nvPr/>
              </p:nvGrpSpPr>
              <p:grpSpPr>
                <a:xfrm>
                  <a:off x="11064947" y="342848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6410" name="Google Shape;6410;p37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6411" name="Google Shape;6411;p37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6412" name="Google Shape;6412;p37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13" name="Google Shape;6413;p37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14" name="Google Shape;6414;p37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6415" name="Google Shape;6415;p37"/>
              <p:cNvGrpSpPr/>
              <p:nvPr/>
            </p:nvGrpSpPr>
            <p:grpSpPr>
              <a:xfrm>
                <a:off x="7975881" y="4741266"/>
                <a:ext cx="2318709" cy="1131519"/>
                <a:chOff x="7948367" y="4775686"/>
                <a:chExt cx="2318709" cy="1131519"/>
              </a:xfrm>
            </p:grpSpPr>
            <p:cxnSp>
              <p:nvCxnSpPr>
                <p:cNvPr id="6416" name="Google Shape;6416;p37"/>
                <p:cNvCxnSpPr/>
                <p:nvPr/>
              </p:nvCxnSpPr>
              <p:spPr>
                <a:xfrm flipH="1" rot="5400000">
                  <a:off x="9789609" y="5251739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17" name="Google Shape;6417;p37"/>
                <p:cNvCxnSpPr/>
                <p:nvPr/>
              </p:nvCxnSpPr>
              <p:spPr>
                <a:xfrm>
                  <a:off x="8210207" y="5117334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18" name="Google Shape;6418;p37"/>
                <p:cNvCxnSpPr/>
                <p:nvPr/>
              </p:nvCxnSpPr>
              <p:spPr>
                <a:xfrm flipH="1" rot="10800000">
                  <a:off x="8459425" y="5036562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6419" name="Google Shape;6419;p37"/>
                <p:cNvGrpSpPr/>
                <p:nvPr/>
              </p:nvGrpSpPr>
              <p:grpSpPr>
                <a:xfrm>
                  <a:off x="7948367" y="4775686"/>
                  <a:ext cx="2318709" cy="1131519"/>
                  <a:chOff x="7948367" y="4775686"/>
                  <a:chExt cx="2318709" cy="1131519"/>
                </a:xfrm>
              </p:grpSpPr>
              <p:cxnSp>
                <p:nvCxnSpPr>
                  <p:cNvPr id="6420" name="Google Shape;6420;p37"/>
                  <p:cNvCxnSpPr/>
                  <p:nvPr/>
                </p:nvCxnSpPr>
                <p:spPr>
                  <a:xfrm rot="10800000">
                    <a:off x="10209926" y="5405286"/>
                    <a:ext cx="0" cy="1143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1" name="Google Shape;6421;p37"/>
                  <p:cNvCxnSpPr/>
                  <p:nvPr/>
                </p:nvCxnSpPr>
                <p:spPr>
                  <a:xfrm>
                    <a:off x="9432959" y="4838517"/>
                    <a:ext cx="524483" cy="261537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2" name="Google Shape;6422;p37"/>
                  <p:cNvCxnSpPr/>
                  <p:nvPr/>
                </p:nvCxnSpPr>
                <p:spPr>
                  <a:xfrm flipH="1" rot="10800000">
                    <a:off x="8850066" y="4838517"/>
                    <a:ext cx="569255" cy="24626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3" name="Google Shape;6423;p37"/>
                  <p:cNvCxnSpPr/>
                  <p:nvPr/>
                </p:nvCxnSpPr>
                <p:spPr>
                  <a:xfrm>
                    <a:off x="8821744" y="5108876"/>
                    <a:ext cx="1030502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4" name="Google Shape;6424;p37"/>
                  <p:cNvCxnSpPr/>
                  <p:nvPr/>
                </p:nvCxnSpPr>
                <p:spPr>
                  <a:xfrm flipH="1" rot="10800000">
                    <a:off x="7948367" y="5290470"/>
                    <a:ext cx="412750" cy="127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5" name="Google Shape;6425;p37"/>
                  <p:cNvCxnSpPr/>
                  <p:nvPr/>
                </p:nvCxnSpPr>
                <p:spPr>
                  <a:xfrm flipH="1">
                    <a:off x="8373817" y="5282252"/>
                    <a:ext cx="68080" cy="293968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6" name="Google Shape;6426;p37"/>
                  <p:cNvCxnSpPr/>
                  <p:nvPr/>
                </p:nvCxnSpPr>
                <p:spPr>
                  <a:xfrm rot="10800000">
                    <a:off x="8488731" y="5307931"/>
                    <a:ext cx="280374" cy="26987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7" name="Google Shape;6427;p37"/>
                  <p:cNvCxnSpPr/>
                  <p:nvPr/>
                </p:nvCxnSpPr>
                <p:spPr>
                  <a:xfrm>
                    <a:off x="8488731" y="5258048"/>
                    <a:ext cx="914184" cy="468622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8" name="Google Shape;6428;p37"/>
                  <p:cNvCxnSpPr/>
                  <p:nvPr/>
                </p:nvCxnSpPr>
                <p:spPr>
                  <a:xfrm flipH="1" rot="5400000">
                    <a:off x="9885545" y="5583471"/>
                    <a:ext cx="366793" cy="1482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pic>
                <p:nvPicPr>
                  <p:cNvPr descr="antenna_radiation_stylized" id="6429" name="Google Shape;6429;p37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>
                    <a:off x="9242073" y="5480938"/>
                    <a:ext cx="452014" cy="951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access_point_stylized_small" id="6430" name="Google Shape;6430;p37"/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 b="0" l="0" r="0" t="0"/>
                  <a:stretch/>
                </p:blipFill>
                <p:spPr>
                  <a:xfrm>
                    <a:off x="9290610" y="5473433"/>
                    <a:ext cx="380935" cy="3174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6431" name="Google Shape;6431;p37"/>
                  <p:cNvGrpSpPr/>
                  <p:nvPr/>
                </p:nvGrpSpPr>
                <p:grpSpPr>
                  <a:xfrm>
                    <a:off x="9783558" y="4989983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32" name="Google Shape;6432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33" name="Google Shape;6433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34" name="Google Shape;6434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35" name="Google Shape;6435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6" name="Google Shape;6436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7" name="Google Shape;6437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8" name="Google Shape;6438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39" name="Google Shape;6439;p37"/>
                  <p:cNvGrpSpPr/>
                  <p:nvPr/>
                </p:nvGrpSpPr>
                <p:grpSpPr>
                  <a:xfrm>
                    <a:off x="9849365" y="5339037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6440" name="Google Shape;6440;p37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rgbClr val="31538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41" name="Google Shape;6441;p37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rect b="b" l="l" r="r" t="t"/>
                      <a:pathLst>
                        <a:path extrusionOk="0" h="1324303" w="3783724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442" name="Google Shape;6442;p37"/>
                    <p:cNvGrpSpPr/>
                    <p:nvPr/>
                  </p:nvGrpSpPr>
                  <p:grpSpPr>
                    <a:xfrm>
                      <a:off x="3941376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6443" name="Google Shape;6443;p37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4" name="Google Shape;6444;p37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5" name="Google Shape;6445;p37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6" name="Google Shape;6446;p37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47" name="Google Shape;6447;p37"/>
                  <p:cNvGrpSpPr/>
                  <p:nvPr/>
                </p:nvGrpSpPr>
                <p:grpSpPr>
                  <a:xfrm>
                    <a:off x="8676619" y="4967420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48" name="Google Shape;6448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49" name="Google Shape;6449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50" name="Google Shape;6450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51" name="Google Shape;6451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2" name="Google Shape;6452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3" name="Google Shape;6453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4" name="Google Shape;6454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55" name="Google Shape;6455;p37"/>
                  <p:cNvGrpSpPr/>
                  <p:nvPr/>
                </p:nvGrpSpPr>
                <p:grpSpPr>
                  <a:xfrm>
                    <a:off x="8311520" y="5194433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6456" name="Google Shape;6456;p37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rgbClr val="31538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57" name="Google Shape;6457;p37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rect b="b" l="l" r="r" t="t"/>
                      <a:pathLst>
                        <a:path extrusionOk="0" h="1324303" w="3783724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458" name="Google Shape;6458;p37"/>
                    <p:cNvGrpSpPr/>
                    <p:nvPr/>
                  </p:nvGrpSpPr>
                  <p:grpSpPr>
                    <a:xfrm>
                      <a:off x="3941376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6459" name="Google Shape;6459;p37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0" name="Google Shape;6460;p37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1" name="Google Shape;6461;p37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2" name="Google Shape;6462;p37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63" name="Google Shape;6463;p37"/>
                  <p:cNvGrpSpPr/>
                  <p:nvPr/>
                </p:nvGrpSpPr>
                <p:grpSpPr>
                  <a:xfrm>
                    <a:off x="9247893" y="4775686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64" name="Google Shape;6464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65" name="Google Shape;6465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66" name="Google Shape;6466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67" name="Google Shape;6467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8" name="Google Shape;6468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9" name="Google Shape;6469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70" name="Google Shape;6470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descr="antenna_stylized" id="6471" name="Google Shape;6471;p37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9570652" y="5742696"/>
                    <a:ext cx="374931" cy="1645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472" name="Google Shape;6472;p37"/>
              <p:cNvGrpSpPr/>
              <p:nvPr/>
            </p:nvGrpSpPr>
            <p:grpSpPr>
              <a:xfrm>
                <a:off x="10925982" y="4188911"/>
                <a:ext cx="657413" cy="451816"/>
                <a:chOff x="10925982" y="4188911"/>
                <a:chExt cx="657413" cy="451816"/>
              </a:xfrm>
            </p:grpSpPr>
            <p:grpSp>
              <p:nvGrpSpPr>
                <p:cNvPr id="6473" name="Google Shape;6473;p37"/>
                <p:cNvGrpSpPr/>
                <p:nvPr/>
              </p:nvGrpSpPr>
              <p:grpSpPr>
                <a:xfrm>
                  <a:off x="11093556" y="418891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6474" name="Google Shape;6474;p37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6475" name="Google Shape;6475;p37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6476" name="Google Shape;6476;p37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77" name="Google Shape;6477;p37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78" name="Google Shape;6478;p37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479" name="Google Shape;6479;p37"/>
                <p:cNvGrpSpPr/>
                <p:nvPr/>
              </p:nvGrpSpPr>
              <p:grpSpPr>
                <a:xfrm>
                  <a:off x="10925982" y="4369125"/>
                  <a:ext cx="228295" cy="120400"/>
                  <a:chOff x="7493876" y="2774731"/>
                  <a:chExt cx="1481958" cy="894622"/>
                </a:xfrm>
              </p:grpSpPr>
              <p:sp>
                <p:nvSpPr>
                  <p:cNvPr id="6480" name="Google Shape;6480;p3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481" name="Google Shape;6481;p3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482" name="Google Shape;6482;p3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483" name="Google Shape;6483;p3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4" name="Google Shape;6484;p3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5" name="Google Shape;6485;p3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6" name="Google Shape;6486;p3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6487" name="Google Shape;6487;p37"/>
            <p:cNvGrpSpPr/>
            <p:nvPr/>
          </p:nvGrpSpPr>
          <p:grpSpPr>
            <a:xfrm flipH="1">
              <a:off x="8241315" y="5290645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488" name="Google Shape;6488;p3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89" name="Google Shape;6489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0" name="Google Shape;6490;p37"/>
            <p:cNvGrpSpPr/>
            <p:nvPr/>
          </p:nvGrpSpPr>
          <p:grpSpPr>
            <a:xfrm flipH="1">
              <a:off x="7807599" y="5100666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491" name="Google Shape;6491;p3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2" name="Google Shape;6492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3" name="Google Shape;6493;p37"/>
            <p:cNvGrpSpPr/>
            <p:nvPr/>
          </p:nvGrpSpPr>
          <p:grpSpPr>
            <a:xfrm>
              <a:off x="10024601" y="5489612"/>
              <a:ext cx="141376" cy="246700"/>
              <a:chOff x="4140" y="429"/>
              <a:chExt cx="1425" cy="2396"/>
            </a:xfrm>
          </p:grpSpPr>
          <p:sp>
            <p:nvSpPr>
              <p:cNvPr id="6494" name="Google Shape;6494;p3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5" name="Google Shape;6495;p37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6" name="Google Shape;6496;p37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7" name="Google Shape;6497;p37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8" name="Google Shape;6498;p37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99" name="Google Shape;6499;p37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6500" name="Google Shape;6500;p37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1" name="Google Shape;6501;p37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02" name="Google Shape;6502;p37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03" name="Google Shape;6503;p37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6504" name="Google Shape;6504;p37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5" name="Google Shape;6505;p37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06" name="Google Shape;6506;p37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7" name="Google Shape;6507;p37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08" name="Google Shape;6508;p37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6509" name="Google Shape;6509;p37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0" name="Google Shape;6510;p37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11" name="Google Shape;6511;p37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12" name="Google Shape;6512;p37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6513" name="Google Shape;6513;p37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4" name="Google Shape;6514;p37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15" name="Google Shape;6515;p37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6" name="Google Shape;6516;p37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7" name="Google Shape;6517;p37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8" name="Google Shape;6518;p37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9" name="Google Shape;6519;p37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0" name="Google Shape;6520;p37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1" name="Google Shape;6521;p37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2" name="Google Shape;6522;p37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3" name="Google Shape;6523;p37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4" name="Google Shape;6524;p37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5" name="Google Shape;6525;p37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0" name="Shape 6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1" name="Google Shape;6531;p38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532" name="Google Shape;6532;p38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/>
          </a:p>
        </p:txBody>
      </p:sp>
      <p:grpSp>
        <p:nvGrpSpPr>
          <p:cNvPr id="6533" name="Google Shape;6533;p38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534" name="Google Shape;6534;p38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535" name="Google Shape;6535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6" name="Google Shape;6536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37" name="Google Shape;6537;p38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538" name="Google Shape;6538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9" name="Google Shape;6539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0" name="Google Shape;6540;p38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541" name="Google Shape;6541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2" name="Google Shape;6542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3" name="Google Shape;6543;p38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544" name="Google Shape;6544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5" name="Google Shape;6545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6" name="Google Shape;6546;p38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547" name="Google Shape;6547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8" name="Google Shape;6548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9" name="Google Shape;6549;p38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550" name="Google Shape;6550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1" name="Google Shape;6551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2" name="Google Shape;6552;p38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553" name="Google Shape;6553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4" name="Google Shape;6554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5" name="Google Shape;6555;p38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556" name="Google Shape;6556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7" name="Google Shape;6557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8" name="Google Shape;6558;p38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559" name="Google Shape;6559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0" name="Google Shape;6560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1" name="Google Shape;6561;p38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562" name="Google Shape;6562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3" name="Google Shape;6563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4" name="Google Shape;6564;p38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565" name="Google Shape;6565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6" name="Google Shape;6566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7" name="Google Shape;6567;p38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568" name="Google Shape;6568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9" name="Google Shape;6569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0" name="Google Shape;6570;p38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571" name="Google Shape;6571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2" name="Google Shape;6572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3" name="Google Shape;6573;p38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574" name="Google Shape;6574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5" name="Google Shape;6575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6" name="Google Shape;6576;p38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577" name="Google Shape;6577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8" name="Google Shape;6578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9" name="Google Shape;6579;p38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580" name="Google Shape;6580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1" name="Google Shape;6581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582" name="Google Shape;6582;p38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3" name="Google Shape;6583;p38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4" name="Google Shape;6584;p38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5" name="Google Shape;6585;p38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6" name="Google Shape;6586;p38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7" name="Google Shape;6587;p38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588" name="Google Shape;6588;p3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3" name="Shape 6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4" name="Google Shape;6594;p39"/>
          <p:cNvGrpSpPr/>
          <p:nvPr/>
        </p:nvGrpSpPr>
        <p:grpSpPr>
          <a:xfrm>
            <a:off x="2167030" y="2360613"/>
            <a:ext cx="7377058" cy="3824137"/>
            <a:chOff x="872304" y="2295063"/>
            <a:chExt cx="7377592" cy="3825115"/>
          </a:xfrm>
        </p:grpSpPr>
        <p:cxnSp>
          <p:nvCxnSpPr>
            <p:cNvPr id="6595" name="Google Shape;6595;p39"/>
            <p:cNvCxnSpPr/>
            <p:nvPr/>
          </p:nvCxnSpPr>
          <p:spPr>
            <a:xfrm flipH="1" rot="10800000">
              <a:off x="1661409" y="2570969"/>
              <a:ext cx="577293" cy="280266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6" name="Google Shape;6596;p39"/>
            <p:cNvCxnSpPr/>
            <p:nvPr/>
          </p:nvCxnSpPr>
          <p:spPr>
            <a:xfrm rot="10800000">
              <a:off x="1509155" y="3032403"/>
              <a:ext cx="171469" cy="232712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7" name="Google Shape;6597;p39"/>
            <p:cNvCxnSpPr/>
            <p:nvPr/>
          </p:nvCxnSpPr>
          <p:spPr>
            <a:xfrm rot="10800000">
              <a:off x="1185287" y="3451504"/>
              <a:ext cx="495337" cy="190802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8" name="Google Shape;6598;p39"/>
            <p:cNvCxnSpPr/>
            <p:nvPr/>
          </p:nvCxnSpPr>
          <p:spPr>
            <a:xfrm rot="10800000">
              <a:off x="1181567" y="4298698"/>
              <a:ext cx="499057" cy="106082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9" name="Google Shape;6599;p39"/>
            <p:cNvCxnSpPr/>
            <p:nvPr/>
          </p:nvCxnSpPr>
          <p:spPr>
            <a:xfrm rot="10800000">
              <a:off x="1386886" y="4980292"/>
              <a:ext cx="293738" cy="37923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0" name="Google Shape;6600;p39"/>
            <p:cNvCxnSpPr/>
            <p:nvPr/>
          </p:nvCxnSpPr>
          <p:spPr>
            <a:xfrm rot="10800000">
              <a:off x="1661409" y="5373637"/>
              <a:ext cx="1526432" cy="5930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1" name="Google Shape;6601;p39"/>
            <p:cNvCxnSpPr/>
            <p:nvPr/>
          </p:nvCxnSpPr>
          <p:spPr>
            <a:xfrm rot="10800000">
              <a:off x="1680624" y="5359527"/>
              <a:ext cx="2723702" cy="70307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2" name="Google Shape;6602;p39"/>
            <p:cNvCxnSpPr/>
            <p:nvPr/>
          </p:nvCxnSpPr>
          <p:spPr>
            <a:xfrm rot="10800000">
              <a:off x="1680624" y="5359527"/>
              <a:ext cx="3605885" cy="6190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3" name="Google Shape;6603;p39"/>
            <p:cNvCxnSpPr/>
            <p:nvPr/>
          </p:nvCxnSpPr>
          <p:spPr>
            <a:xfrm flipH="1">
              <a:off x="1680624" y="5184745"/>
              <a:ext cx="6569272" cy="17478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4" name="Google Shape;6604;p39"/>
            <p:cNvCxnSpPr/>
            <p:nvPr/>
          </p:nvCxnSpPr>
          <p:spPr>
            <a:xfrm rot="10800000">
              <a:off x="1680624" y="5359527"/>
              <a:ext cx="5742435" cy="48670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5" name="Google Shape;6605;p39"/>
            <p:cNvCxnSpPr/>
            <p:nvPr/>
          </p:nvCxnSpPr>
          <p:spPr>
            <a:xfrm flipH="1">
              <a:off x="1680624" y="4311835"/>
              <a:ext cx="6338019" cy="10476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6" name="Google Shape;6606;p39"/>
            <p:cNvCxnSpPr/>
            <p:nvPr/>
          </p:nvCxnSpPr>
          <p:spPr>
            <a:xfrm flipH="1">
              <a:off x="1680624" y="3273553"/>
              <a:ext cx="5749312" cy="208597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7" name="Google Shape;6607;p39"/>
            <p:cNvCxnSpPr/>
            <p:nvPr/>
          </p:nvCxnSpPr>
          <p:spPr>
            <a:xfrm flipH="1">
              <a:off x="1680624" y="2784308"/>
              <a:ext cx="4942318" cy="257521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8" name="Google Shape;6608;p39"/>
            <p:cNvCxnSpPr/>
            <p:nvPr/>
          </p:nvCxnSpPr>
          <p:spPr>
            <a:xfrm flipH="1">
              <a:off x="1680624" y="2295063"/>
              <a:ext cx="2971398" cy="306446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9" name="Google Shape;6609;p39"/>
            <p:cNvCxnSpPr/>
            <p:nvPr/>
          </p:nvCxnSpPr>
          <p:spPr>
            <a:xfrm flipH="1">
              <a:off x="1680624" y="2295321"/>
              <a:ext cx="2025496" cy="30642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10" name="Google Shape;6610;p39"/>
            <p:cNvSpPr txBox="1"/>
            <p:nvPr/>
          </p:nvSpPr>
          <p:spPr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11" name="Google Shape;6611;p39"/>
            <p:cNvSpPr txBox="1"/>
            <p:nvPr/>
          </p:nvSpPr>
          <p:spPr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12" name="Google Shape;6612;p39"/>
            <p:cNvSpPr txBox="1"/>
            <p:nvPr/>
          </p:nvSpPr>
          <p:spPr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13" name="Google Shape;6613;p39"/>
            <p:cNvSpPr txBox="1"/>
            <p:nvPr/>
          </p:nvSpPr>
          <p:spPr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14" name="Google Shape;6614;p39"/>
            <p:cNvSpPr txBox="1"/>
            <p:nvPr/>
          </p:nvSpPr>
          <p:spPr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grpSp>
        <p:nvGrpSpPr>
          <p:cNvPr id="6615" name="Google Shape;6615;p39"/>
          <p:cNvGrpSpPr/>
          <p:nvPr/>
        </p:nvGrpSpPr>
        <p:grpSpPr>
          <a:xfrm>
            <a:off x="2375578" y="2337843"/>
            <a:ext cx="7094538" cy="3695700"/>
            <a:chOff x="862570" y="2361120"/>
            <a:chExt cx="7094553" cy="3695520"/>
          </a:xfrm>
        </p:grpSpPr>
        <p:cxnSp>
          <p:nvCxnSpPr>
            <p:cNvPr id="6616" name="Google Shape;6616;p39"/>
            <p:cNvCxnSpPr/>
            <p:nvPr/>
          </p:nvCxnSpPr>
          <p:spPr>
            <a:xfrm flipH="1">
              <a:off x="1446332" y="2897188"/>
              <a:ext cx="4736982" cy="25351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7" name="Google Shape;6617;p39"/>
            <p:cNvCxnSpPr/>
            <p:nvPr/>
          </p:nvCxnSpPr>
          <p:spPr>
            <a:xfrm flipH="1">
              <a:off x="2972043" y="2885760"/>
              <a:ext cx="3213953" cy="30412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8" name="Google Shape;6618;p39"/>
            <p:cNvCxnSpPr/>
            <p:nvPr/>
          </p:nvCxnSpPr>
          <p:spPr>
            <a:xfrm flipH="1">
              <a:off x="4328465" y="2877120"/>
              <a:ext cx="1866171" cy="31795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9" name="Google Shape;6619;p39"/>
            <p:cNvCxnSpPr/>
            <p:nvPr/>
          </p:nvCxnSpPr>
          <p:spPr>
            <a:xfrm flipH="1">
              <a:off x="5270184" y="2877120"/>
              <a:ext cx="915812" cy="305856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0" name="Google Shape;6620;p39"/>
            <p:cNvCxnSpPr/>
            <p:nvPr/>
          </p:nvCxnSpPr>
          <p:spPr>
            <a:xfrm>
              <a:off x="6167438" y="2901156"/>
              <a:ext cx="1141702" cy="28012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1" name="Google Shape;6621;p39"/>
            <p:cNvCxnSpPr/>
            <p:nvPr/>
          </p:nvCxnSpPr>
          <p:spPr>
            <a:xfrm>
              <a:off x="6171406" y="2889250"/>
              <a:ext cx="1785717" cy="23552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2" name="Google Shape;6622;p39"/>
            <p:cNvCxnSpPr/>
            <p:nvPr/>
          </p:nvCxnSpPr>
          <p:spPr>
            <a:xfrm>
              <a:off x="6179344" y="2881313"/>
              <a:ext cx="1587707" cy="13868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3" name="Google Shape;6623;p39"/>
            <p:cNvCxnSpPr/>
            <p:nvPr/>
          </p:nvCxnSpPr>
          <p:spPr>
            <a:xfrm>
              <a:off x="6179344" y="2897188"/>
              <a:ext cx="602786" cy="29097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4" name="Google Shape;6624;p39"/>
            <p:cNvCxnSpPr/>
            <p:nvPr/>
          </p:nvCxnSpPr>
          <p:spPr>
            <a:xfrm>
              <a:off x="4584546" y="2364240"/>
              <a:ext cx="1558252" cy="5128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5" name="Google Shape;6625;p39"/>
            <p:cNvCxnSpPr/>
            <p:nvPr/>
          </p:nvCxnSpPr>
          <p:spPr>
            <a:xfrm>
              <a:off x="3691549" y="2361120"/>
              <a:ext cx="2485808" cy="5332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6" name="Google Shape;6626;p39"/>
            <p:cNvCxnSpPr/>
            <p:nvPr/>
          </p:nvCxnSpPr>
          <p:spPr>
            <a:xfrm>
              <a:off x="2081460" y="2548080"/>
              <a:ext cx="4078617" cy="3376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7" name="Google Shape;6627;p39"/>
            <p:cNvCxnSpPr/>
            <p:nvPr/>
          </p:nvCxnSpPr>
          <p:spPr>
            <a:xfrm flipH="1" rot="10800000">
              <a:off x="1309418" y="2903040"/>
              <a:ext cx="4842020" cy="307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8" name="Google Shape;6628;p39"/>
            <p:cNvCxnSpPr/>
            <p:nvPr/>
          </p:nvCxnSpPr>
          <p:spPr>
            <a:xfrm flipH="1" rot="10800000">
              <a:off x="934801" y="2894400"/>
              <a:ext cx="5242556" cy="3770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9" name="Google Shape;6629;p39"/>
            <p:cNvCxnSpPr/>
            <p:nvPr/>
          </p:nvCxnSpPr>
          <p:spPr>
            <a:xfrm flipH="1" rot="10800000">
              <a:off x="862570" y="2901156"/>
              <a:ext cx="5296930" cy="13866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0" name="Google Shape;6630;p39"/>
            <p:cNvCxnSpPr/>
            <p:nvPr/>
          </p:nvCxnSpPr>
          <p:spPr>
            <a:xfrm flipH="1" rot="10800000">
              <a:off x="1101367" y="2901156"/>
              <a:ext cx="5077977" cy="20260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31" name="Google Shape;6631;p39"/>
          <p:cNvGrpSpPr/>
          <p:nvPr/>
        </p:nvGrpSpPr>
        <p:grpSpPr>
          <a:xfrm>
            <a:off x="2308603" y="2230021"/>
            <a:ext cx="7158038" cy="3798887"/>
            <a:chOff x="799176" y="2251902"/>
            <a:chExt cx="7158126" cy="3799069"/>
          </a:xfrm>
        </p:grpSpPr>
        <p:cxnSp>
          <p:nvCxnSpPr>
            <p:cNvPr id="6632" name="Google Shape;6632;p39"/>
            <p:cNvCxnSpPr/>
            <p:nvPr/>
          </p:nvCxnSpPr>
          <p:spPr>
            <a:xfrm>
              <a:off x="2012365" y="2732956"/>
              <a:ext cx="3121627" cy="3204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3" name="Google Shape;6633;p39"/>
            <p:cNvCxnSpPr/>
            <p:nvPr/>
          </p:nvCxnSpPr>
          <p:spPr>
            <a:xfrm>
              <a:off x="2009682" y="2721528"/>
              <a:ext cx="2384511" cy="332944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4" name="Google Shape;6634;p39"/>
            <p:cNvCxnSpPr/>
            <p:nvPr/>
          </p:nvCxnSpPr>
          <p:spPr>
            <a:xfrm>
              <a:off x="2001042" y="2712888"/>
              <a:ext cx="1091382" cy="31978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5" name="Google Shape;6635;p39"/>
            <p:cNvCxnSpPr/>
            <p:nvPr/>
          </p:nvCxnSpPr>
          <p:spPr>
            <a:xfrm flipH="1">
              <a:off x="1471306" y="2712888"/>
              <a:ext cx="538376" cy="269812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6" name="Google Shape;6636;p39"/>
            <p:cNvCxnSpPr/>
            <p:nvPr/>
          </p:nvCxnSpPr>
          <p:spPr>
            <a:xfrm flipH="1">
              <a:off x="1007181" y="2736924"/>
              <a:ext cx="1021059" cy="206956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7" name="Google Shape;6637;p39"/>
            <p:cNvCxnSpPr/>
            <p:nvPr/>
          </p:nvCxnSpPr>
          <p:spPr>
            <a:xfrm flipH="1">
              <a:off x="799176" y="2725018"/>
              <a:ext cx="1225097" cy="14135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8" name="Google Shape;6638;p39"/>
            <p:cNvCxnSpPr/>
            <p:nvPr/>
          </p:nvCxnSpPr>
          <p:spPr>
            <a:xfrm flipH="1">
              <a:off x="932218" y="2704755"/>
              <a:ext cx="1107153" cy="58896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9" name="Google Shape;6639;p39"/>
            <p:cNvCxnSpPr/>
            <p:nvPr/>
          </p:nvCxnSpPr>
          <p:spPr>
            <a:xfrm flipH="1">
              <a:off x="1293642" y="2704755"/>
              <a:ext cx="745729" cy="2167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0" name="Google Shape;6640;p39"/>
            <p:cNvCxnSpPr/>
            <p:nvPr/>
          </p:nvCxnSpPr>
          <p:spPr>
            <a:xfrm flipH="1">
              <a:off x="2052880" y="2251902"/>
              <a:ext cx="1141349" cy="46098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1" name="Google Shape;6641;p39"/>
            <p:cNvCxnSpPr/>
            <p:nvPr/>
          </p:nvCxnSpPr>
          <p:spPr>
            <a:xfrm flipH="1">
              <a:off x="2018321" y="2332076"/>
              <a:ext cx="2284094" cy="3980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2" name="Google Shape;6642;p39"/>
            <p:cNvCxnSpPr/>
            <p:nvPr/>
          </p:nvCxnSpPr>
          <p:spPr>
            <a:xfrm rot="10800000">
              <a:off x="2035602" y="2721528"/>
              <a:ext cx="4016700" cy="1415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3" name="Google Shape;6643;p39"/>
            <p:cNvCxnSpPr/>
            <p:nvPr/>
          </p:nvCxnSpPr>
          <p:spPr>
            <a:xfrm rot="10800000">
              <a:off x="2044240" y="2738808"/>
              <a:ext cx="4755057" cy="52905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4" name="Google Shape;6644;p39"/>
            <p:cNvCxnSpPr/>
            <p:nvPr/>
          </p:nvCxnSpPr>
          <p:spPr>
            <a:xfrm rot="10800000">
              <a:off x="2018321" y="2730168"/>
              <a:ext cx="5710381" cy="155491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5" name="Google Shape;6645;p39"/>
            <p:cNvCxnSpPr/>
            <p:nvPr/>
          </p:nvCxnSpPr>
          <p:spPr>
            <a:xfrm rot="10800000">
              <a:off x="2036178" y="2736924"/>
              <a:ext cx="5921124" cy="24625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6" name="Google Shape;6646;p39"/>
            <p:cNvCxnSpPr/>
            <p:nvPr/>
          </p:nvCxnSpPr>
          <p:spPr>
            <a:xfrm rot="10800000">
              <a:off x="2016335" y="2736924"/>
              <a:ext cx="5165304" cy="300020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647" name="Google Shape;6647;p39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648" name="Google Shape;6648;p39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/>
          </a:p>
        </p:txBody>
      </p:sp>
      <p:grpSp>
        <p:nvGrpSpPr>
          <p:cNvPr id="6649" name="Google Shape;6649;p39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650" name="Google Shape;6650;p39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651" name="Google Shape;6651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2" name="Google Shape;6652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53" name="Google Shape;6653;p39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654" name="Google Shape;6654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5" name="Google Shape;6655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56" name="Google Shape;6656;p39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657" name="Google Shape;6657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8" name="Google Shape;6658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59" name="Google Shape;6659;p39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660" name="Google Shape;6660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1" name="Google Shape;6661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2" name="Google Shape;6662;p39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663" name="Google Shape;6663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4" name="Google Shape;6664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5" name="Google Shape;6665;p39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666" name="Google Shape;6666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7" name="Google Shape;6667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8" name="Google Shape;6668;p39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669" name="Google Shape;6669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0" name="Google Shape;6670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1" name="Google Shape;6671;p39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672" name="Google Shape;6672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3" name="Google Shape;6673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4" name="Google Shape;6674;p39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675" name="Google Shape;6675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6" name="Google Shape;6676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7" name="Google Shape;6677;p39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678" name="Google Shape;6678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9" name="Google Shape;6679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0" name="Google Shape;6680;p39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681" name="Google Shape;6681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2" name="Google Shape;6682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3" name="Google Shape;6683;p39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684" name="Google Shape;6684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5" name="Google Shape;6685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6" name="Google Shape;6686;p39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687" name="Google Shape;6687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8" name="Google Shape;6688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9" name="Google Shape;6689;p39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690" name="Google Shape;6690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1" name="Google Shape;6691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92" name="Google Shape;6692;p39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693" name="Google Shape;6693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4" name="Google Shape;6694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95" name="Google Shape;6695;p39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696" name="Google Shape;6696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7" name="Google Shape;6697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698" name="Google Shape;6698;p39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99" name="Google Shape;6699;p39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00" name="Google Shape;6700;p39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01" name="Google Shape;6701;p39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02" name="Google Shape;6702;p39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703" name="Google Shape;6703;p39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704" name="Google Shape;6704;p39"/>
          <p:cNvSpPr txBox="1"/>
          <p:nvPr/>
        </p:nvSpPr>
        <p:spPr>
          <a:xfrm>
            <a:off x="3524875" y="3367370"/>
            <a:ext cx="4268787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connecting each access ISP to each other directly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doesn’t scale: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connections.</a:t>
            </a:r>
            <a:endParaRPr/>
          </a:p>
        </p:txBody>
      </p:sp>
      <p:sp>
        <p:nvSpPr>
          <p:cNvPr id="6705" name="Google Shape;6705;p3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6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"/>
          <p:cNvSpPr txBox="1"/>
          <p:nvPr>
            <p:ph type="title"/>
          </p:nvPr>
        </p:nvSpPr>
        <p:spPr>
          <a:xfrm>
            <a:off x="787400" y="335989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“Fun” Internet-connected devices</a:t>
            </a:r>
            <a:endParaRPr/>
          </a:p>
        </p:txBody>
      </p:sp>
      <p:pic>
        <p:nvPicPr>
          <p:cNvPr descr="toaster" id="641" name="Google Shape;6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"/>
          <p:cNvSpPr txBox="1"/>
          <p:nvPr/>
        </p:nvSpPr>
        <p:spPr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Web-enabled toaster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forecaster</a:t>
            </a:r>
            <a:endParaRPr/>
          </a:p>
        </p:txBody>
      </p:sp>
      <p:grpSp>
        <p:nvGrpSpPr>
          <p:cNvPr id="643" name="Google Shape;643;p4"/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644" name="Google Shape;644;p4"/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descr="cisco" id="645" name="Google Shape;645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6" name="Google Shape;646;p4"/>
              <p:cNvSpPr txBox="1"/>
              <p:nvPr/>
            </p:nvSpPr>
            <p:spPr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phones</a:t>
                </a:r>
                <a:endParaRPr/>
              </a:p>
            </p:txBody>
          </p:sp>
        </p:grpSp>
        <p:grpSp>
          <p:nvGrpSpPr>
            <p:cNvPr id="647" name="Google Shape;647;p4"/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648" name="Google Shape;648;p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" name="Google Shape;649;p4"/>
              <p:cNvSpPr txBox="1"/>
              <p:nvPr/>
            </p:nvSpPr>
            <p:spPr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Slingbox: remote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 cable TV</a:t>
                </a:r>
                <a:endParaRPr/>
              </a:p>
            </p:txBody>
          </p:sp>
        </p:grpSp>
      </p:grpSp>
      <p:grpSp>
        <p:nvGrpSpPr>
          <p:cNvPr id="650" name="Google Shape;650;p4"/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651" name="Google Shape;651;p4"/>
            <p:cNvSpPr txBox="1"/>
            <p:nvPr/>
          </p:nvSpPr>
          <p:spPr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Security Camera</a:t>
              </a:r>
              <a:endParaRPr/>
            </a:p>
          </p:txBody>
        </p:sp>
        <p:pic>
          <p:nvPicPr>
            <p:cNvPr id="652" name="Google Shape;652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4"/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654" name="Google Shape;654;p4"/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descr="whisper" id="655" name="Google Shape;655;p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6" name="Google Shape;656;p4"/>
              <p:cNvSpPr txBox="1"/>
              <p:nvPr/>
            </p:nvSpPr>
            <p:spPr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IP picture frame</a:t>
                </a:r>
                <a:endParaRPr/>
              </a:p>
            </p:txBody>
          </p:sp>
        </p:grpSp>
        <p:grpSp>
          <p:nvGrpSpPr>
            <p:cNvPr id="657" name="Google Shape;657;p4"/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graphicFrame>
            <p:nvGraphicFramePr>
              <p:cNvPr id="658" name="Google Shape;658;p4"/>
              <p:cNvGraphicFramePr/>
              <p:nvPr/>
            </p:nvGraphicFramePr>
            <p:xfrm>
              <a:off x="2694260" y="1897178"/>
              <a:ext cx="803275" cy="2168525"/>
            </p:xfrm>
            <a:graphic>
              <a:graphicData uri="http://schemas.openxmlformats.org/presentationml/2006/ole">
                <mc:AlternateContent>
                  <mc:Choice Requires="v">
                    <p:oleObj r:id="rId9" imgH="2168525" imgW="803275" progId="" spid="_x0000_s1">
                      <p:embed/>
                    </p:oleObj>
                  </mc:Choice>
                  <mc:Fallback>
                    <p:oleObj r:id="rId10" imgH="2168525" imgW="803275" progId="">
                      <p:embed/>
                      <p:pic>
                        <p:nvPicPr>
                          <p:cNvPr id="658" name="Google Shape;658;p4"/>
                          <p:cNvPicPr preferRelativeResize="0"/>
                          <p:nvPr/>
                        </p:nvPicPr>
                        <p:blipFill rotWithShape="1">
                          <a:blip r:embed="rId11">
                            <a:alphaModFix/>
                          </a:blip>
                          <a:srcRect b="0" l="0" r="0" t="0"/>
                          <a:stretch/>
                        </p:blipFill>
                        <p:spPr>
                          <a:xfrm>
                            <a:off x="2694260" y="1897178"/>
                            <a:ext cx="803275" cy="216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59" name="Google Shape;659;p4"/>
              <p:cNvSpPr txBox="1"/>
              <p:nvPr/>
            </p:nvSpPr>
            <p:spPr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refrigerator</a:t>
                </a:r>
                <a:endParaRPr/>
              </a:p>
            </p:txBody>
          </p:sp>
        </p:grpSp>
        <p:grpSp>
          <p:nvGrpSpPr>
            <p:cNvPr id="660" name="Google Shape;660;p4"/>
            <p:cNvGrpSpPr/>
            <p:nvPr/>
          </p:nvGrpSpPr>
          <p:grpSpPr>
            <a:xfrm>
              <a:off x="8585501" y="1143651"/>
              <a:ext cx="2535873" cy="1141975"/>
              <a:chOff x="8636412" y="2605836"/>
              <a:chExt cx="2535873" cy="1141975"/>
            </a:xfrm>
          </p:grpSpPr>
          <p:pic>
            <p:nvPicPr>
              <p:cNvPr id="661" name="Google Shape;661;p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662" name="Google Shape;662;p4"/>
              <p:cNvSpPr txBox="1"/>
              <p:nvPr/>
            </p:nvSpPr>
            <p:spPr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Tweet-a-watt: 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 energy use</a:t>
                </a:r>
                <a:endParaRPr/>
              </a:p>
            </p:txBody>
          </p:sp>
        </p:grpSp>
        <p:grpSp>
          <p:nvGrpSpPr>
            <p:cNvPr id="663" name="Google Shape;663;p4"/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664" name="Google Shape;664;p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5" name="Google Shape;665;p4"/>
              <p:cNvSpPr txBox="1"/>
              <p:nvPr/>
            </p:nvSpPr>
            <p:spPr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sensorized,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bed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mattress</a:t>
                </a:r>
                <a:endParaRPr/>
              </a:p>
            </p:txBody>
          </p:sp>
        </p:grpSp>
        <p:grpSp>
          <p:nvGrpSpPr>
            <p:cNvPr id="666" name="Google Shape;666;p4"/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667" name="Google Shape;667;p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8" name="Google Shape;668;p4"/>
              <p:cNvSpPr txBox="1"/>
              <p:nvPr/>
            </p:nvSpPr>
            <p:spPr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Amazon Echo</a:t>
                </a:r>
                <a:endParaRPr/>
              </a:p>
            </p:txBody>
          </p:sp>
        </p:grpSp>
      </p:grpSp>
      <p:sp>
        <p:nvSpPr>
          <p:cNvPr id="669" name="Google Shape;669;p4"/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Others?</a:t>
            </a:r>
            <a:endParaRPr/>
          </a:p>
        </p:txBody>
      </p:sp>
      <p:grpSp>
        <p:nvGrpSpPr>
          <p:cNvPr id="670" name="Google Shape;670;p4"/>
          <p:cNvGrpSpPr/>
          <p:nvPr/>
        </p:nvGrpSpPr>
        <p:grpSpPr>
          <a:xfrm>
            <a:off x="5244182" y="1499729"/>
            <a:ext cx="4175678" cy="5125922"/>
            <a:chOff x="5244182" y="1499729"/>
            <a:chExt cx="4175678" cy="5125922"/>
          </a:xfrm>
        </p:grpSpPr>
        <p:grpSp>
          <p:nvGrpSpPr>
            <p:cNvPr id="671" name="Google Shape;671;p4"/>
            <p:cNvGrpSpPr/>
            <p:nvPr/>
          </p:nvGrpSpPr>
          <p:grpSpPr>
            <a:xfrm>
              <a:off x="5244182" y="1499729"/>
              <a:ext cx="2735863" cy="1090838"/>
              <a:chOff x="616980" y="5292729"/>
              <a:chExt cx="3127445" cy="1207904"/>
            </a:xfrm>
          </p:grpSpPr>
          <p:grpSp>
            <p:nvGrpSpPr>
              <p:cNvPr id="672" name="Google Shape;672;p4"/>
              <p:cNvGrpSpPr/>
              <p:nvPr/>
            </p:nvGrpSpPr>
            <p:grpSpPr>
              <a:xfrm>
                <a:off x="616980" y="5292729"/>
                <a:ext cx="3127445" cy="821190"/>
                <a:chOff x="842590" y="5420084"/>
                <a:chExt cx="3127445" cy="821190"/>
              </a:xfrm>
            </p:grpSpPr>
            <p:pic>
              <p:nvPicPr>
                <p:cNvPr id="673" name="Google Shape;673;p4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842590" y="5420084"/>
                  <a:ext cx="2016478" cy="8211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74" name="Google Shape;674;p4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44905" r="0" t="0"/>
                <a:stretch/>
              </p:blipFill>
              <p:spPr>
                <a:xfrm>
                  <a:off x="2859067" y="5420084"/>
                  <a:ext cx="1110968" cy="8211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75" name="Google Shape;675;p4"/>
              <p:cNvSpPr txBox="1"/>
              <p:nvPr/>
            </p:nvSpPr>
            <p:spPr>
              <a:xfrm>
                <a:off x="1008562" y="6125746"/>
                <a:ext cx="2301691" cy="374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Pacemaker &amp; Monitor</a:t>
                </a:r>
                <a:endParaRPr/>
              </a:p>
            </p:txBody>
          </p:sp>
        </p:grpSp>
        <p:grpSp>
          <p:nvGrpSpPr>
            <p:cNvPr id="676" name="Google Shape;676;p4"/>
            <p:cNvGrpSpPr/>
            <p:nvPr/>
          </p:nvGrpSpPr>
          <p:grpSpPr>
            <a:xfrm>
              <a:off x="7868239" y="4103350"/>
              <a:ext cx="1551621" cy="917725"/>
              <a:chOff x="7868239" y="4103350"/>
              <a:chExt cx="1551621" cy="917725"/>
            </a:xfrm>
          </p:grpSpPr>
          <p:pic>
            <p:nvPicPr>
              <p:cNvPr id="677" name="Google Shape;677;p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68239" y="4103350"/>
                <a:ext cx="1551621" cy="6638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8" name="Google Shape;678;p4"/>
              <p:cNvSpPr txBox="1"/>
              <p:nvPr/>
            </p:nvSpPr>
            <p:spPr>
              <a:xfrm>
                <a:off x="8103032" y="4682521"/>
                <a:ext cx="10797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 devices</a:t>
                </a:r>
                <a:endParaRPr/>
              </a:p>
            </p:txBody>
          </p:sp>
        </p:grpSp>
        <p:grpSp>
          <p:nvGrpSpPr>
            <p:cNvPr id="679" name="Google Shape;679;p4"/>
            <p:cNvGrpSpPr/>
            <p:nvPr/>
          </p:nvGrpSpPr>
          <p:grpSpPr>
            <a:xfrm>
              <a:off x="7586090" y="5333549"/>
              <a:ext cx="1556069" cy="1292102"/>
              <a:chOff x="7586090" y="5333549"/>
              <a:chExt cx="1556069" cy="1292102"/>
            </a:xfrm>
          </p:grpSpPr>
          <p:pic>
            <p:nvPicPr>
              <p:cNvPr id="680" name="Google Shape;680;p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586090" y="5333549"/>
                <a:ext cx="1308005" cy="12921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1" name="Google Shape;681;p4"/>
              <p:cNvSpPr txBox="1"/>
              <p:nvPr/>
            </p:nvSpPr>
            <p:spPr>
              <a:xfrm>
                <a:off x="8513461" y="6201538"/>
                <a:ext cx="6286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Fitbit</a:t>
                </a:r>
                <a:endParaRPr/>
              </a:p>
            </p:txBody>
          </p:sp>
        </p:grpSp>
      </p:grpSp>
      <p:grpSp>
        <p:nvGrpSpPr>
          <p:cNvPr id="682" name="Google Shape;682;p4"/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683" name="Google Shape;683;p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4"/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Gaming devices</a:t>
              </a:r>
              <a:endParaRPr/>
            </a:p>
          </p:txBody>
        </p:sp>
      </p:grpSp>
      <p:grpSp>
        <p:nvGrpSpPr>
          <p:cNvPr id="685" name="Google Shape;685;p4"/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686" name="Google Shape;686;p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4"/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cars</a:t>
              </a:r>
              <a:endParaRPr/>
            </a:p>
          </p:txBody>
        </p:sp>
        <p:sp>
          <p:nvSpPr>
            <p:cNvPr id="690" name="Google Shape;690;p4"/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scooters</a:t>
              </a:r>
              <a:endParaRPr/>
            </a:p>
          </p:txBody>
        </p:sp>
        <p:sp>
          <p:nvSpPr>
            <p:cNvPr id="691" name="Google Shape;691;p4"/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bikes</a:t>
              </a:r>
              <a:endParaRPr/>
            </a:p>
          </p:txBody>
        </p:sp>
      </p:grpSp>
      <p:sp>
        <p:nvSpPr>
          <p:cNvPr id="692" name="Google Shape;692;p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0" name="Shape 6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1" name="Google Shape;6711;p40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712" name="Google Shape;6712;p40"/>
          <p:cNvSpPr txBox="1"/>
          <p:nvPr/>
        </p:nvSpPr>
        <p:spPr>
          <a:xfrm>
            <a:off x="2256991" y="1131358"/>
            <a:ext cx="82042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Option: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each access ISP to one global transit ISP? 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ISPs have economic agreement.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3" name="Google Shape;6713;p40"/>
          <p:cNvGrpSpPr/>
          <p:nvPr/>
        </p:nvGrpSpPr>
        <p:grpSpPr>
          <a:xfrm>
            <a:off x="2298266" y="2316723"/>
            <a:ext cx="7177087" cy="3750366"/>
            <a:chOff x="2298266" y="2316723"/>
            <a:chExt cx="7177087" cy="3750366"/>
          </a:xfrm>
        </p:grpSpPr>
        <p:sp>
          <p:nvSpPr>
            <p:cNvPr id="6714" name="Google Shape;6714;p40"/>
            <p:cNvSpPr/>
            <p:nvPr/>
          </p:nvSpPr>
          <p:spPr>
            <a:xfrm>
              <a:off x="3774557" y="3143854"/>
              <a:ext cx="3864121" cy="1970736"/>
            </a:xfrm>
            <a:prstGeom prst="ellipse">
              <a:avLst/>
            </a:prstGeom>
            <a:solidFill>
              <a:srgbClr val="3C6CD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15" name="Google Shape;6715;p40"/>
            <p:cNvCxnSpPr/>
            <p:nvPr/>
          </p:nvCxnSpPr>
          <p:spPr>
            <a:xfrm>
              <a:off x="5154178" y="3581064"/>
              <a:ext cx="1224000" cy="969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6" name="Google Shape;6716;p40"/>
            <p:cNvCxnSpPr/>
            <p:nvPr/>
          </p:nvCxnSpPr>
          <p:spPr>
            <a:xfrm>
              <a:off x="5787591" y="3984289"/>
              <a:ext cx="139700" cy="112713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7" name="Google Shape;6717;p40"/>
            <p:cNvCxnSpPr/>
            <p:nvPr/>
          </p:nvCxnSpPr>
          <p:spPr>
            <a:xfrm flipH="1" rot="10800000">
              <a:off x="5557403" y="4260514"/>
              <a:ext cx="280988" cy="61913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8" name="Google Shape;6718;p40"/>
            <p:cNvCxnSpPr/>
            <p:nvPr/>
          </p:nvCxnSpPr>
          <p:spPr>
            <a:xfrm flipH="1" rot="10800000">
              <a:off x="5214503" y="4022389"/>
              <a:ext cx="223838" cy="149225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9" name="Google Shape;6719;p40"/>
            <p:cNvCxnSpPr/>
            <p:nvPr/>
          </p:nvCxnSpPr>
          <p:spPr>
            <a:xfrm flipH="1" rot="10800000">
              <a:off x="4854141" y="4427052"/>
              <a:ext cx="238200" cy="1335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0" name="Google Shape;6720;p40"/>
            <p:cNvCxnSpPr/>
            <p:nvPr/>
          </p:nvCxnSpPr>
          <p:spPr>
            <a:xfrm flipH="1" rot="10800000">
              <a:off x="5806641" y="4327189"/>
              <a:ext cx="292100" cy="3429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1" name="Google Shape;6721;p40"/>
            <p:cNvCxnSpPr/>
            <p:nvPr/>
          </p:nvCxnSpPr>
          <p:spPr>
            <a:xfrm rot="10800000">
              <a:off x="6374966" y="4308139"/>
              <a:ext cx="412750" cy="168275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2" name="Google Shape;6722;p40"/>
            <p:cNvCxnSpPr/>
            <p:nvPr/>
          </p:nvCxnSpPr>
          <p:spPr>
            <a:xfrm flipH="1" rot="10800000">
              <a:off x="6359091" y="3836652"/>
              <a:ext cx="328612" cy="2667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3" name="Google Shape;6723;p40"/>
            <p:cNvCxnSpPr/>
            <p:nvPr/>
          </p:nvCxnSpPr>
          <p:spPr>
            <a:xfrm rot="10800000">
              <a:off x="5155803" y="3660402"/>
              <a:ext cx="261900" cy="1191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24" name="Google Shape;6724;p40"/>
            <p:cNvSpPr txBox="1"/>
            <p:nvPr/>
          </p:nvSpPr>
          <p:spPr>
            <a:xfrm>
              <a:off x="4019116" y="3644564"/>
              <a:ext cx="96051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global</a:t>
              </a:r>
              <a:br>
                <a:rPr b="0" i="1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cxnSp>
          <p:nvCxnSpPr>
            <p:cNvPr id="6725" name="Google Shape;6725;p40"/>
            <p:cNvCxnSpPr/>
            <p:nvPr/>
          </p:nvCxnSpPr>
          <p:spPr>
            <a:xfrm>
              <a:off x="2298266" y="4320839"/>
              <a:ext cx="1971675" cy="21113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6" name="Google Shape;6726;p40"/>
            <p:cNvCxnSpPr/>
            <p:nvPr/>
          </p:nvCxnSpPr>
          <p:spPr>
            <a:xfrm flipH="1" rot="10800000">
              <a:off x="2525278" y="4633577"/>
              <a:ext cx="1744663" cy="411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7" name="Google Shape;6727;p40"/>
            <p:cNvCxnSpPr/>
            <p:nvPr/>
          </p:nvCxnSpPr>
          <p:spPr>
            <a:xfrm flipH="1" rot="10800000">
              <a:off x="2928503" y="4682789"/>
              <a:ext cx="1431925" cy="7556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8" name="Google Shape;6728;p40"/>
            <p:cNvCxnSpPr/>
            <p:nvPr/>
          </p:nvCxnSpPr>
          <p:spPr>
            <a:xfrm flipH="1" rot="10800000">
              <a:off x="4520766" y="4703427"/>
              <a:ext cx="57150" cy="12112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9" name="Google Shape;6729;p40"/>
            <p:cNvCxnSpPr/>
            <p:nvPr/>
          </p:nvCxnSpPr>
          <p:spPr>
            <a:xfrm flipH="1" rot="10800000">
              <a:off x="5747903" y="4932027"/>
              <a:ext cx="6350" cy="11350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0" name="Google Shape;6730;p40"/>
            <p:cNvCxnSpPr/>
            <p:nvPr/>
          </p:nvCxnSpPr>
          <p:spPr>
            <a:xfrm rot="10800000">
              <a:off x="6055878" y="4881227"/>
              <a:ext cx="506413" cy="10588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1" name="Google Shape;6731;p40"/>
            <p:cNvCxnSpPr/>
            <p:nvPr/>
          </p:nvCxnSpPr>
          <p:spPr>
            <a:xfrm rot="10800000">
              <a:off x="7173466" y="4646252"/>
              <a:ext cx="1512900" cy="1082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2" name="Google Shape;6732;p40"/>
            <p:cNvCxnSpPr/>
            <p:nvPr/>
          </p:nvCxnSpPr>
          <p:spPr>
            <a:xfrm rot="10800000">
              <a:off x="7230628" y="4524039"/>
              <a:ext cx="2244725" cy="60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3" name="Google Shape;6733;p40"/>
            <p:cNvCxnSpPr/>
            <p:nvPr/>
          </p:nvCxnSpPr>
          <p:spPr>
            <a:xfrm flipH="1">
              <a:off x="7172041" y="4219239"/>
              <a:ext cx="2076300" cy="193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4" name="Google Shape;6734;p40"/>
            <p:cNvCxnSpPr/>
            <p:nvPr/>
          </p:nvCxnSpPr>
          <p:spPr>
            <a:xfrm flipH="1">
              <a:off x="6992503" y="3287377"/>
              <a:ext cx="1422400" cy="45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5" name="Google Shape;6735;p40"/>
            <p:cNvCxnSpPr/>
            <p:nvPr/>
          </p:nvCxnSpPr>
          <p:spPr>
            <a:xfrm flipH="1">
              <a:off x="6816291" y="2863514"/>
              <a:ext cx="898525" cy="7286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6" name="Google Shape;6736;p40"/>
            <p:cNvCxnSpPr/>
            <p:nvPr/>
          </p:nvCxnSpPr>
          <p:spPr>
            <a:xfrm>
              <a:off x="5981266" y="2441239"/>
              <a:ext cx="555625" cy="112553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7" name="Google Shape;6737;p40"/>
            <p:cNvCxnSpPr/>
            <p:nvPr/>
          </p:nvCxnSpPr>
          <p:spPr>
            <a:xfrm>
              <a:off x="3493653" y="2638089"/>
              <a:ext cx="1230313" cy="7969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8" name="Google Shape;6738;p40"/>
            <p:cNvCxnSpPr/>
            <p:nvPr/>
          </p:nvCxnSpPr>
          <p:spPr>
            <a:xfrm>
              <a:off x="2749116" y="2969877"/>
              <a:ext cx="1885950" cy="5191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9" name="Google Shape;6739;p40"/>
            <p:cNvCxnSpPr/>
            <p:nvPr/>
          </p:nvCxnSpPr>
          <p:spPr>
            <a:xfrm>
              <a:off x="2361766" y="3338177"/>
              <a:ext cx="2273300" cy="2603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40" name="Google Shape;6740;p40"/>
            <p:cNvGrpSpPr/>
            <p:nvPr/>
          </p:nvGrpSpPr>
          <p:grpSpPr>
            <a:xfrm>
              <a:off x="4279891" y="4448623"/>
              <a:ext cx="626338" cy="344849"/>
              <a:chOff x="7493876" y="2774731"/>
              <a:chExt cx="1481958" cy="894622"/>
            </a:xfrm>
          </p:grpSpPr>
          <p:sp>
            <p:nvSpPr>
              <p:cNvPr id="6741" name="Google Shape;6741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42" name="Google Shape;6742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43" name="Google Shape;6743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44" name="Google Shape;6744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5" name="Google Shape;6745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6" name="Google Shape;6746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7" name="Google Shape;6747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48" name="Google Shape;6748;p40"/>
            <p:cNvGrpSpPr/>
            <p:nvPr/>
          </p:nvGrpSpPr>
          <p:grpSpPr>
            <a:xfrm>
              <a:off x="6344372" y="3546134"/>
              <a:ext cx="626338" cy="344849"/>
              <a:chOff x="7493876" y="2774731"/>
              <a:chExt cx="1481958" cy="894622"/>
            </a:xfrm>
          </p:grpSpPr>
          <p:sp>
            <p:nvSpPr>
              <p:cNvPr id="6749" name="Google Shape;6749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50" name="Google Shape;6750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51" name="Google Shape;6751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52" name="Google Shape;6752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3" name="Google Shape;6753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4" name="Google Shape;6754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5" name="Google Shape;6755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56" name="Google Shape;6756;p40"/>
            <p:cNvGrpSpPr/>
            <p:nvPr/>
          </p:nvGrpSpPr>
          <p:grpSpPr>
            <a:xfrm>
              <a:off x="6727154" y="4298718"/>
              <a:ext cx="626338" cy="344849"/>
              <a:chOff x="7493876" y="2774731"/>
              <a:chExt cx="1481958" cy="894622"/>
            </a:xfrm>
          </p:grpSpPr>
          <p:sp>
            <p:nvSpPr>
              <p:cNvPr id="6757" name="Google Shape;6757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58" name="Google Shape;6758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59" name="Google Shape;6759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60" name="Google Shape;6760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1" name="Google Shape;6761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2" name="Google Shape;6762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3" name="Google Shape;6763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64" name="Google Shape;6764;p40"/>
            <p:cNvGrpSpPr/>
            <p:nvPr/>
          </p:nvGrpSpPr>
          <p:grpSpPr>
            <a:xfrm>
              <a:off x="5837682" y="4055837"/>
              <a:ext cx="626338" cy="344849"/>
              <a:chOff x="7493876" y="2774731"/>
              <a:chExt cx="1481958" cy="894622"/>
            </a:xfrm>
          </p:grpSpPr>
          <p:sp>
            <p:nvSpPr>
              <p:cNvPr id="6765" name="Google Shape;6765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66" name="Google Shape;6766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67" name="Google Shape;6767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68" name="Google Shape;6768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9" name="Google Shape;6769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0" name="Google Shape;6770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1" name="Google Shape;6771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72" name="Google Shape;6772;p40"/>
            <p:cNvGrpSpPr/>
            <p:nvPr/>
          </p:nvGrpSpPr>
          <p:grpSpPr>
            <a:xfrm>
              <a:off x="5550814" y="4588885"/>
              <a:ext cx="626338" cy="344849"/>
              <a:chOff x="7493876" y="2774731"/>
              <a:chExt cx="1481958" cy="894622"/>
            </a:xfrm>
          </p:grpSpPr>
          <p:sp>
            <p:nvSpPr>
              <p:cNvPr id="6773" name="Google Shape;6773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74" name="Google Shape;6774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75" name="Google Shape;6775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76" name="Google Shape;6776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7" name="Google Shape;6777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8" name="Google Shape;6778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9" name="Google Shape;6779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80" name="Google Shape;6780;p40"/>
            <p:cNvGrpSpPr/>
            <p:nvPr/>
          </p:nvGrpSpPr>
          <p:grpSpPr>
            <a:xfrm>
              <a:off x="4962853" y="4139117"/>
              <a:ext cx="626338" cy="344849"/>
              <a:chOff x="7493876" y="2774731"/>
              <a:chExt cx="1481958" cy="894622"/>
            </a:xfrm>
          </p:grpSpPr>
          <p:sp>
            <p:nvSpPr>
              <p:cNvPr id="6781" name="Google Shape;6781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82" name="Google Shape;6782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83" name="Google Shape;6783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84" name="Google Shape;6784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5" name="Google Shape;6785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6" name="Google Shape;6786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7" name="Google Shape;6787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88" name="Google Shape;6788;p40"/>
            <p:cNvGrpSpPr/>
            <p:nvPr/>
          </p:nvGrpSpPr>
          <p:grpSpPr>
            <a:xfrm>
              <a:off x="5243803" y="3734721"/>
              <a:ext cx="626338" cy="344849"/>
              <a:chOff x="7493876" y="2774731"/>
              <a:chExt cx="1481958" cy="894622"/>
            </a:xfrm>
          </p:grpSpPr>
          <p:sp>
            <p:nvSpPr>
              <p:cNvPr id="6789" name="Google Shape;6789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90" name="Google Shape;6790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91" name="Google Shape;6791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92" name="Google Shape;6792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3" name="Google Shape;6793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4" name="Google Shape;6794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5" name="Google Shape;6795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6796" name="Google Shape;6796;p40"/>
            <p:cNvCxnSpPr>
              <a:endCxn id="6797" idx="9"/>
            </p:cNvCxnSpPr>
            <p:nvPr/>
          </p:nvCxnSpPr>
          <p:spPr>
            <a:xfrm flipH="1">
              <a:off x="4883202" y="2316723"/>
              <a:ext cx="105900" cy="112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98" name="Google Shape;6798;p40"/>
            <p:cNvGrpSpPr/>
            <p:nvPr/>
          </p:nvGrpSpPr>
          <p:grpSpPr>
            <a:xfrm>
              <a:off x="4570926" y="3361080"/>
              <a:ext cx="626338" cy="344849"/>
              <a:chOff x="7493876" y="2774731"/>
              <a:chExt cx="1481958" cy="894622"/>
            </a:xfrm>
          </p:grpSpPr>
          <p:sp>
            <p:nvSpPr>
              <p:cNvPr id="6799" name="Google Shape;6799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800" name="Google Shape;6800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801" name="Google Shape;6801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97" name="Google Shape;6797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2" name="Google Shape;6802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3" name="Google Shape;6803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4" name="Google Shape;6804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805" name="Google Shape;6805;p40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806" name="Google Shape;6806;p40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807" name="Google Shape;6807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8" name="Google Shape;6808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09" name="Google Shape;6809;p40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810" name="Google Shape;6810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1" name="Google Shape;6811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2" name="Google Shape;6812;p40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813" name="Google Shape;6813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4" name="Google Shape;6814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5" name="Google Shape;6815;p40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816" name="Google Shape;6816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7" name="Google Shape;6817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8" name="Google Shape;6818;p40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819" name="Google Shape;6819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0" name="Google Shape;6820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1" name="Google Shape;6821;p40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822" name="Google Shape;6822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3" name="Google Shape;6823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4" name="Google Shape;6824;p40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825" name="Google Shape;6825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6" name="Google Shape;6826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7" name="Google Shape;6827;p40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828" name="Google Shape;6828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9" name="Google Shape;6829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0" name="Google Shape;6830;p40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831" name="Google Shape;6831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2" name="Google Shape;6832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3" name="Google Shape;6833;p40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834" name="Google Shape;6834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5" name="Google Shape;6835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6" name="Google Shape;6836;p40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837" name="Google Shape;6837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8" name="Google Shape;6838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9" name="Google Shape;6839;p40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840" name="Google Shape;6840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1" name="Google Shape;6841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2" name="Google Shape;6842;p40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843" name="Google Shape;6843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4" name="Google Shape;6844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5" name="Google Shape;6845;p40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846" name="Google Shape;6846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7" name="Google Shape;6847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8" name="Google Shape;6848;p40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849" name="Google Shape;6849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0" name="Google Shape;6850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51" name="Google Shape;6851;p40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852" name="Google Shape;6852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3" name="Google Shape;6853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854" name="Google Shape;6854;p40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5" name="Google Shape;6855;p40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6" name="Google Shape;6856;p40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7" name="Google Shape;6857;p40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8" name="Google Shape;6858;p40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9" name="Google Shape;6859;p40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860" name="Google Shape;6860;p4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5" name="Shape 6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6" name="Google Shape;6866;p41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67" name="Google Shape;6867;p41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8" name="Google Shape;6868;p41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9" name="Google Shape;6869;p41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0" name="Google Shape;6870;p41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1" name="Google Shape;6871;p41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2" name="Google Shape;6872;p41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3" name="Google Shape;6873;p41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4" name="Google Shape;6874;p41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5" name="Google Shape;6875;p41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6" name="Google Shape;6876;p41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6877" name="Google Shape;6877;p41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6878" name="Google Shape;6878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79" name="Google Shape;687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80" name="Google Shape;688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81" name="Google Shape;688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2" name="Google Shape;688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3" name="Google Shape;688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4" name="Google Shape;688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85" name="Google Shape;6885;p41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6886" name="Google Shape;6886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87" name="Google Shape;6887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88" name="Google Shape;6888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89" name="Google Shape;6889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0" name="Google Shape;6890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1" name="Google Shape;6891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2" name="Google Shape;6892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93" name="Google Shape;6893;p41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6894" name="Google Shape;6894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95" name="Google Shape;689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96" name="Google Shape;689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97" name="Google Shape;689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8" name="Google Shape;689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9" name="Google Shape;689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0" name="Google Shape;690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01" name="Google Shape;6901;p41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6902" name="Google Shape;6902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03" name="Google Shape;690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04" name="Google Shape;690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05" name="Google Shape;690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6" name="Google Shape;690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7" name="Google Shape;690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8" name="Google Shape;690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09" name="Google Shape;6909;p41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6910" name="Google Shape;6910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11" name="Google Shape;6911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12" name="Google Shape;6912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13" name="Google Shape;6913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4" name="Google Shape;6914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5" name="Google Shape;6915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6" name="Google Shape;6916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7" name="Google Shape;6917;p41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6918" name="Google Shape;6918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19" name="Google Shape;691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20" name="Google Shape;692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21" name="Google Shape;692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2" name="Google Shape;692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3" name="Google Shape;692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4" name="Google Shape;692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25" name="Google Shape;6925;p41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6" name="Google Shape;6926;p41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7" name="Google Shape;6927;p41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8" name="Google Shape;6928;p41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9" name="Google Shape;6929;p41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0" name="Google Shape;6930;p41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1" name="Google Shape;6931;p41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2" name="Google Shape;6932;p41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3" name="Google Shape;6933;p41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4" name="Google Shape;6934;p41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5" name="Google Shape;6935;p41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6936" name="Google Shape;6936;p41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7" name="Google Shape;6937;p41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8" name="Google Shape;6938;p41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9" name="Google Shape;6939;p41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0" name="Google Shape;6940;p41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1" name="Google Shape;6941;p41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2" name="Google Shape;6942;p41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3" name="Google Shape;6943;p41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4" name="Google Shape;6944;p41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5" name="Google Shape;6945;p41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6" name="Google Shape;6946;p41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6947" name="Google Shape;6947;p41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8" name="Google Shape;6948;p41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9" name="Google Shape;6949;p41"/>
          <p:cNvCxnSpPr/>
          <p:nvPr/>
        </p:nvCxnSpPr>
        <p:spPr>
          <a:xfrm flipH="1" rot="10800000">
            <a:off x="2385925" y="3030441"/>
            <a:ext cx="1303338" cy="2778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0" name="Google Shape;6950;p41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1" name="Google Shape;6951;p41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2" name="Google Shape;6952;p41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3" name="Google Shape;6953;p41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4" name="Google Shape;6954;p41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5" name="Google Shape;6955;p41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6" name="Google Shape;6956;p41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7" name="Google Shape;6957;p41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8" name="Google Shape;6958;p41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9" name="Google Shape;6959;p41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0" name="Google Shape;6960;p41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1" name="Google Shape;6961;p41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2" name="Google Shape;6962;p41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63" name="Google Shape;6963;p41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6964" name="Google Shape;6964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65" name="Google Shape;696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66" name="Google Shape;696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67" name="Google Shape;696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8" name="Google Shape;696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9" name="Google Shape;696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0" name="Google Shape;697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71" name="Google Shape;6971;p41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6972" name="Google Shape;6972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73" name="Google Shape;697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74" name="Google Shape;697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75" name="Google Shape;697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6" name="Google Shape;697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7" name="Google Shape;697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8" name="Google Shape;697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79" name="Google Shape;6979;p41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6980" name="Google Shape;6980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81" name="Google Shape;6981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82" name="Google Shape;6982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83" name="Google Shape;6983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4" name="Google Shape;6984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5" name="Google Shape;6985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6" name="Google Shape;6986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87" name="Google Shape;6987;p41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6988" name="Google Shape;6988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89" name="Google Shape;698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90" name="Google Shape;699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91" name="Google Shape;699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2" name="Google Shape;699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3" name="Google Shape;699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4" name="Google Shape;699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95" name="Google Shape;6995;p41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6996" name="Google Shape;6996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97" name="Google Shape;6997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98" name="Google Shape;6998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99" name="Google Shape;6999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0" name="Google Shape;7000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1" name="Google Shape;7001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2" name="Google Shape;7002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03" name="Google Shape;7003;p41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004" name="Google Shape;7004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05" name="Google Shape;700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06" name="Google Shape;700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07" name="Google Shape;700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8" name="Google Shape;700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9" name="Google Shape;700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0" name="Google Shape;701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1" name="Google Shape;7011;p41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012" name="Google Shape;7012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13" name="Google Shape;701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14" name="Google Shape;701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15" name="Google Shape;701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6" name="Google Shape;701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7" name="Google Shape;701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8" name="Google Shape;701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9" name="Google Shape;7019;p41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020" name="Google Shape;7020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21" name="Google Shape;7021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22" name="Google Shape;7022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23" name="Google Shape;7023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4" name="Google Shape;7024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5" name="Google Shape;7025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6" name="Google Shape;7026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27" name="Google Shape;7027;p41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028" name="Google Shape;7028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29" name="Google Shape;702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30" name="Google Shape;703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31" name="Google Shape;703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2" name="Google Shape;703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3" name="Google Shape;703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4" name="Google Shape;703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5" name="Google Shape;7035;p41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036" name="Google Shape;7036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37" name="Google Shape;7037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38" name="Google Shape;7038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39" name="Google Shape;7039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0" name="Google Shape;7040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1" name="Google Shape;7041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2" name="Google Shape;7042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3" name="Google Shape;7043;p41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044" name="Google Shape;7044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45" name="Google Shape;704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46" name="Google Shape;704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47" name="Google Shape;704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8" name="Google Shape;704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9" name="Google Shape;704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0" name="Google Shape;705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1" name="Google Shape;7051;p41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052" name="Google Shape;7052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53" name="Google Shape;705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54" name="Google Shape;705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55" name="Google Shape;705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6" name="Google Shape;705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7" name="Google Shape;705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8" name="Google Shape;705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9" name="Google Shape;7059;p41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060" name="Google Shape;7060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61" name="Google Shape;7061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62" name="Google Shape;7062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63" name="Google Shape;7063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4" name="Google Shape;7064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5" name="Google Shape;7065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6" name="Google Shape;7066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67" name="Google Shape;7067;p41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068" name="Google Shape;7068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69" name="Google Shape;706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70" name="Google Shape;707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71" name="Google Shape;707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2" name="Google Shape;707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3" name="Google Shape;707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4" name="Google Shape;707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75" name="Google Shape;7075;p41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076" name="Google Shape;7076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77" name="Google Shape;7077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78" name="Google Shape;7078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79" name="Google Shape;7079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0" name="Google Shape;7080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1" name="Google Shape;7081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2" name="Google Shape;7082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83" name="Google Shape;7083;p41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084" name="Google Shape;7084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85" name="Google Shape;7085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86" name="Google Shape;7086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87" name="Google Shape;7087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8" name="Google Shape;7088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9" name="Google Shape;7089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0" name="Google Shape;7090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91" name="Google Shape;7091;p41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092" name="Google Shape;7092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93" name="Google Shape;7093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94" name="Google Shape;7094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95" name="Google Shape;7095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6" name="Google Shape;7096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7" name="Google Shape;7097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8" name="Google Shape;7098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99" name="Google Shape;7099;p41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100" name="Google Shape;7100;p41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7101" name="Google Shape;7101;p41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102" name="Google Shape;7102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3" name="Google Shape;7103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04" name="Google Shape;7104;p41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105" name="Google Shape;7105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6" name="Google Shape;7106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07" name="Google Shape;7107;p41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108" name="Google Shape;7108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9" name="Google Shape;7109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0" name="Google Shape;7110;p41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111" name="Google Shape;7111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2" name="Google Shape;7112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3" name="Google Shape;7113;p41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114" name="Google Shape;7114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5" name="Google Shape;7115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6" name="Google Shape;7116;p41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117" name="Google Shape;7117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8" name="Google Shape;7118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9" name="Google Shape;7119;p41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120" name="Google Shape;7120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1" name="Google Shape;7121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2" name="Google Shape;7122;p41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123" name="Google Shape;7123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4" name="Google Shape;7124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5" name="Google Shape;7125;p41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126" name="Google Shape;7126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7" name="Google Shape;7127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8" name="Google Shape;7128;p41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129" name="Google Shape;7129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0" name="Google Shape;7130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1" name="Google Shape;7131;p41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132" name="Google Shape;7132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3" name="Google Shape;7133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4" name="Google Shape;7134;p41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135" name="Google Shape;7135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6" name="Google Shape;7136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7" name="Google Shape;7137;p41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138" name="Google Shape;7138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9" name="Google Shape;7139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0" name="Google Shape;7140;p41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141" name="Google Shape;7141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2" name="Google Shape;7142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3" name="Google Shape;7143;p41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144" name="Google Shape;7144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5" name="Google Shape;7145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6" name="Google Shape;7146;p41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147" name="Google Shape;7147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8" name="Google Shape;7148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7149" name="Google Shape;7149;p41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0" name="Google Shape;7150;p41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1" name="Google Shape;7151;p41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2" name="Google Shape;7152;p41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3" name="Google Shape;7153;p41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54" name="Google Shape;7154;p41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7155" name="Google Shape;7155;p41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</a:t>
            </a:r>
            <a:endParaRPr/>
          </a:p>
        </p:txBody>
      </p:sp>
      <p:grpSp>
        <p:nvGrpSpPr>
          <p:cNvPr id="7156" name="Google Shape;7156;p41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157" name="Google Shape;7157;p4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58" name="Google Shape;7158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59" name="Google Shape;7159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60" name="Google Shape;7160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1" name="Google Shape;7161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2" name="Google Shape;7162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3" name="Google Shape;7163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64" name="Google Shape;7164;p4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9" name="Shape 7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7170;p42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1" name="Google Shape;7171;p42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2" name="Google Shape;7172;p42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3" name="Google Shape;7173;p42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4" name="Google Shape;7174;p42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5" name="Google Shape;7175;p42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6" name="Google Shape;7176;p42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7" name="Google Shape;7177;p42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8" name="Google Shape;7178;p42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9" name="Google Shape;7179;p42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0" name="Google Shape;7180;p42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181" name="Google Shape;7181;p42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182" name="Google Shape;7182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83" name="Google Shape;718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84" name="Google Shape;718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85" name="Google Shape;718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6" name="Google Shape;718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7" name="Google Shape;718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8" name="Google Shape;718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89" name="Google Shape;7189;p42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190" name="Google Shape;7190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91" name="Google Shape;7191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92" name="Google Shape;7192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93" name="Google Shape;7193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4" name="Google Shape;7194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5" name="Google Shape;7195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6" name="Google Shape;7196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97" name="Google Shape;7197;p42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198" name="Google Shape;7198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99" name="Google Shape;7199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00" name="Google Shape;720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01" name="Google Shape;720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2" name="Google Shape;7202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3" name="Google Shape;7203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4" name="Google Shape;7204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05" name="Google Shape;7205;p42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6" name="Google Shape;7206;p42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7" name="Google Shape;7207;p42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8" name="Google Shape;7208;p42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9" name="Google Shape;7209;p42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0" name="Google Shape;7210;p42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1" name="Google Shape;7211;p42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2" name="Google Shape;7212;p42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3" name="Google Shape;7213;p42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4" name="Google Shape;7214;p42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5" name="Google Shape;7215;p42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216" name="Google Shape;7216;p42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7" name="Google Shape;7217;p42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8" name="Google Shape;7218;p42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9" name="Google Shape;7219;p42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0" name="Google Shape;7220;p42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1" name="Google Shape;7221;p42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2" name="Google Shape;7222;p42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3" name="Google Shape;7223;p42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4" name="Google Shape;7224;p42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5" name="Google Shape;7225;p42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6" name="Google Shape;7226;p42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227" name="Google Shape;7227;p42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8" name="Google Shape;7228;p42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9" name="Google Shape;7229;p42"/>
          <p:cNvCxnSpPr/>
          <p:nvPr/>
        </p:nvCxnSpPr>
        <p:spPr>
          <a:xfrm flipH="1" rot="10800000">
            <a:off x="2385925" y="3030441"/>
            <a:ext cx="1303338" cy="2778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0" name="Google Shape;7230;p42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1" name="Google Shape;7231;p42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2" name="Google Shape;7232;p42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3" name="Google Shape;7233;p42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4" name="Google Shape;7234;p42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5" name="Google Shape;7235;p42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6" name="Google Shape;7236;p42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7" name="Google Shape;7237;p42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8" name="Google Shape;7238;p42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9" name="Google Shape;7239;p42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0" name="Google Shape;7240;p42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1" name="Google Shape;7241;p42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2" name="Google Shape;7242;p42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43" name="Google Shape;7243;p42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244" name="Google Shape;7244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45" name="Google Shape;7245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46" name="Google Shape;7246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47" name="Google Shape;7247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8" name="Google Shape;7248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9" name="Google Shape;724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0" name="Google Shape;725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51" name="Google Shape;7251;p42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252" name="Google Shape;7252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53" name="Google Shape;725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54" name="Google Shape;725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55" name="Google Shape;725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6" name="Google Shape;725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7" name="Google Shape;725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8" name="Google Shape;725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59" name="Google Shape;7259;p42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260" name="Google Shape;7260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61" name="Google Shape;7261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62" name="Google Shape;7262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63" name="Google Shape;7263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4" name="Google Shape;7264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5" name="Google Shape;7265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6" name="Google Shape;7266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67" name="Google Shape;7267;p42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268" name="Google Shape;7268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69" name="Google Shape;7269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70" name="Google Shape;727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1" name="Google Shape;727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2" name="Google Shape;7272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3" name="Google Shape;7273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4" name="Google Shape;7274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75" name="Google Shape;7275;p42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276" name="Google Shape;7276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77" name="Google Shape;7277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78" name="Google Shape;7278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9" name="Google Shape;7279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0" name="Google Shape;7280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1" name="Google Shape;7281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2" name="Google Shape;7282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83" name="Google Shape;7283;p42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284" name="Google Shape;7284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85" name="Google Shape;7285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86" name="Google Shape;7286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87" name="Google Shape;7287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8" name="Google Shape;7288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9" name="Google Shape;728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0" name="Google Shape;729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91" name="Google Shape;7291;p42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292" name="Google Shape;7292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93" name="Google Shape;729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94" name="Google Shape;729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95" name="Google Shape;729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6" name="Google Shape;729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7" name="Google Shape;729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8" name="Google Shape;729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99" name="Google Shape;7299;p42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300" name="Google Shape;7300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01" name="Google Shape;7301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02" name="Google Shape;7302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03" name="Google Shape;7303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4" name="Google Shape;7304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5" name="Google Shape;7305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6" name="Google Shape;7306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07" name="Google Shape;7307;p42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308" name="Google Shape;7308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09" name="Google Shape;7309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10" name="Google Shape;731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1" name="Google Shape;731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2" name="Google Shape;7312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3" name="Google Shape;7313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4" name="Google Shape;7314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15" name="Google Shape;7315;p42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316" name="Google Shape;7316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17" name="Google Shape;7317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18" name="Google Shape;7318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9" name="Google Shape;7319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0" name="Google Shape;7320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1" name="Google Shape;7321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2" name="Google Shape;7322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23" name="Google Shape;7323;p42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324" name="Google Shape;7324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25" name="Google Shape;7325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26" name="Google Shape;7326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27" name="Google Shape;7327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8" name="Google Shape;7328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9" name="Google Shape;732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0" name="Google Shape;733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31" name="Google Shape;7331;p42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332" name="Google Shape;7332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33" name="Google Shape;733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34" name="Google Shape;733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35" name="Google Shape;733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6" name="Google Shape;733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7" name="Google Shape;733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8" name="Google Shape;733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39" name="Google Shape;7339;p42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340" name="Google Shape;7340;p42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7341" name="Google Shape;7341;p42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342" name="Google Shape;7342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3" name="Google Shape;7343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44" name="Google Shape;7344;p42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345" name="Google Shape;7345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6" name="Google Shape;7346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47" name="Google Shape;7347;p42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348" name="Google Shape;7348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9" name="Google Shape;7349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0" name="Google Shape;7350;p42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351" name="Google Shape;7351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2" name="Google Shape;7352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3" name="Google Shape;7353;p42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354" name="Google Shape;7354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5" name="Google Shape;7355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6" name="Google Shape;7356;p42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357" name="Google Shape;7357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8" name="Google Shape;7358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9" name="Google Shape;7359;p42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360" name="Google Shape;7360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1" name="Google Shape;7361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2" name="Google Shape;7362;p42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363" name="Google Shape;7363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4" name="Google Shape;7364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5" name="Google Shape;7365;p42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366" name="Google Shape;7366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7" name="Google Shape;7367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8" name="Google Shape;7368;p42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369" name="Google Shape;7369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0" name="Google Shape;7370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1" name="Google Shape;7371;p42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372" name="Google Shape;7372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3" name="Google Shape;7373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4" name="Google Shape;7374;p42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375" name="Google Shape;7375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6" name="Google Shape;7376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7" name="Google Shape;7377;p42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378" name="Google Shape;7378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9" name="Google Shape;7379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0" name="Google Shape;7380;p42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381" name="Google Shape;7381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2" name="Google Shape;7382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3" name="Google Shape;7383;p42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384" name="Google Shape;7384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5" name="Google Shape;7385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6" name="Google Shape;7386;p42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387" name="Google Shape;7387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8" name="Google Shape;7388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7389" name="Google Shape;7389;p42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0" name="Google Shape;7390;p42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1" name="Google Shape;7391;p42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2" name="Google Shape;7392;p42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3" name="Google Shape;7393;p42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94" name="Google Shape;7394;p42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7395" name="Google Shape;7395;p42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 who will want to be connected</a:t>
            </a:r>
            <a:endParaRPr/>
          </a:p>
        </p:txBody>
      </p:sp>
      <p:grpSp>
        <p:nvGrpSpPr>
          <p:cNvPr id="7396" name="Google Shape;7396;p42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397" name="Google Shape;7397;p42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398" name="Google Shape;7398;p42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9" name="Google Shape;7399;p42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7400" name="Google Shape;7400;p42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1" name="Google Shape;7401;p42"/>
            <p:cNvCxnSpPr>
              <a:endCxn id="7402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03" name="Google Shape;7403;p42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404" name="Google Shape;7404;p42"/>
            <p:cNvCxnSpPr>
              <a:stCxn id="7405" idx="5"/>
              <a:endCxn id="7406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7" name="Google Shape;7407;p42"/>
            <p:cNvCxnSpPr>
              <a:stCxn id="7408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9" name="Google Shape;7409;p42"/>
            <p:cNvCxnSpPr>
              <a:endCxn id="7410" idx="3"/>
            </p:cNvCxnSpPr>
            <p:nvPr/>
          </p:nvCxnSpPr>
          <p:spPr>
            <a:xfrm flipH="1" rot="10800000">
              <a:off x="4424295" y="4701847"/>
              <a:ext cx="1074600" cy="3906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11" name="Google Shape;7411;p42"/>
          <p:cNvGrpSpPr/>
          <p:nvPr/>
        </p:nvGrpSpPr>
        <p:grpSpPr>
          <a:xfrm>
            <a:off x="5775500" y="5015078"/>
            <a:ext cx="1792625" cy="741248"/>
            <a:chOff x="4686300" y="4864100"/>
            <a:chExt cx="1792244" cy="740764"/>
          </a:xfrm>
        </p:grpSpPr>
        <p:sp>
          <p:nvSpPr>
            <p:cNvPr id="7412" name="Google Shape;7412;p42"/>
            <p:cNvSpPr txBox="1"/>
            <p:nvPr/>
          </p:nvSpPr>
          <p:spPr>
            <a:xfrm>
              <a:off x="4838700" y="5143500"/>
              <a:ext cx="1639844" cy="461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peering link</a:t>
              </a:r>
              <a:endParaRPr/>
            </a:p>
          </p:txBody>
        </p:sp>
        <p:cxnSp>
          <p:nvCxnSpPr>
            <p:cNvPr id="7413" name="Google Shape;7413;p42"/>
            <p:cNvCxnSpPr/>
            <p:nvPr/>
          </p:nvCxnSpPr>
          <p:spPr>
            <a:xfrm>
              <a:off x="4686300" y="4864100"/>
              <a:ext cx="266700" cy="4191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14" name="Google Shape;7414;p42"/>
          <p:cNvGrpSpPr/>
          <p:nvPr/>
        </p:nvGrpSpPr>
        <p:grpSpPr>
          <a:xfrm>
            <a:off x="6287088" y="1707261"/>
            <a:ext cx="3207609" cy="1166368"/>
            <a:chOff x="5270500" y="1701800"/>
            <a:chExt cx="3206604" cy="1165614"/>
          </a:xfrm>
        </p:grpSpPr>
        <p:sp>
          <p:nvSpPr>
            <p:cNvPr id="7415" name="Google Shape;7415;p42"/>
            <p:cNvSpPr txBox="1"/>
            <p:nvPr/>
          </p:nvSpPr>
          <p:spPr>
            <a:xfrm>
              <a:off x="5270500" y="1701800"/>
              <a:ext cx="3206604" cy="461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Internet exchange point </a:t>
              </a:r>
              <a:endParaRPr/>
            </a:p>
          </p:txBody>
        </p:sp>
        <p:cxnSp>
          <p:nvCxnSpPr>
            <p:cNvPr id="7416" name="Google Shape;7416;p42"/>
            <p:cNvCxnSpPr/>
            <p:nvPr/>
          </p:nvCxnSpPr>
          <p:spPr>
            <a:xfrm flipH="1">
              <a:off x="6141884" y="2155382"/>
              <a:ext cx="219911" cy="712032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17" name="Google Shape;7417;p42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418" name="Google Shape;7418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02" name="Google Shape;7402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19" name="Google Shape;7419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20" name="Google Shape;7420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1" name="Google Shape;7421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2" name="Google Shape;7422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3" name="Google Shape;7423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24" name="Google Shape;7424;p42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425" name="Google Shape;7425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06" name="Google Shape;740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26" name="Google Shape;7426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27" name="Google Shape;7427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8" name="Google Shape;7428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9" name="Google Shape;742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0" name="Google Shape;743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31" name="Google Shape;7431;p42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432" name="Google Shape;7432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05" name="Google Shape;7405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33" name="Google Shape;7433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34" name="Google Shape;7434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5" name="Google Shape;7435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6" name="Google Shape;7436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7" name="Google Shape;7437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38" name="Google Shape;7438;p42"/>
          <p:cNvGrpSpPr/>
          <p:nvPr/>
        </p:nvGrpSpPr>
        <p:grpSpPr>
          <a:xfrm>
            <a:off x="4815073" y="3924252"/>
            <a:ext cx="1634942" cy="693432"/>
            <a:chOff x="4815073" y="3924252"/>
            <a:chExt cx="1634942" cy="693432"/>
          </a:xfrm>
        </p:grpSpPr>
        <p:cxnSp>
          <p:nvCxnSpPr>
            <p:cNvPr id="7439" name="Google Shape;7439;p42"/>
            <p:cNvCxnSpPr>
              <a:stCxn id="7440" idx="2"/>
            </p:cNvCxnSpPr>
            <p:nvPr/>
          </p:nvCxnSpPr>
          <p:spPr>
            <a:xfrm flipH="1" rot="10800000">
              <a:off x="4982880" y="4309884"/>
              <a:ext cx="309000" cy="307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41" name="Google Shape;7441;p42"/>
            <p:cNvCxnSpPr/>
            <p:nvPr/>
          </p:nvCxnSpPr>
          <p:spPr>
            <a:xfrm flipH="1" rot="10800000">
              <a:off x="5520180" y="3924252"/>
              <a:ext cx="929835" cy="367084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42" name="Google Shape;7442;p42"/>
            <p:cNvCxnSpPr>
              <a:stCxn id="7443" idx="2"/>
            </p:cNvCxnSpPr>
            <p:nvPr/>
          </p:nvCxnSpPr>
          <p:spPr>
            <a:xfrm>
              <a:off x="4815073" y="3947043"/>
              <a:ext cx="477000" cy="2775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44" name="Google Shape;7444;p42"/>
            <p:cNvGrpSpPr/>
            <p:nvPr/>
          </p:nvGrpSpPr>
          <p:grpSpPr>
            <a:xfrm>
              <a:off x="5119678" y="4119105"/>
              <a:ext cx="528442" cy="338554"/>
              <a:chOff x="5634518" y="2652249"/>
              <a:chExt cx="528092" cy="338174"/>
            </a:xfrm>
          </p:grpSpPr>
          <p:sp>
            <p:nvSpPr>
              <p:cNvPr id="7445" name="Google Shape;7445;p42"/>
              <p:cNvSpPr/>
              <p:nvPr/>
            </p:nvSpPr>
            <p:spPr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6" name="Google Shape;7446;p42"/>
              <p:cNvSpPr txBox="1"/>
              <p:nvPr/>
            </p:nvSpPr>
            <p:spPr>
              <a:xfrm>
                <a:off x="5685246" y="2652249"/>
                <a:ext cx="447262" cy="338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Calibri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/>
              </a:p>
            </p:txBody>
          </p:sp>
        </p:grpSp>
      </p:grpSp>
      <p:grpSp>
        <p:nvGrpSpPr>
          <p:cNvPr id="7447" name="Google Shape;7447;p42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448" name="Google Shape;7448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10" name="Google Shape;7410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49" name="Google Shape;7449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50" name="Google Shape;7450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1" name="Google Shape;7451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2" name="Google Shape;7452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3" name="Google Shape;7453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54" name="Google Shape;7454;p42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455" name="Google Shape;7455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56" name="Google Shape;745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57" name="Google Shape;7457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58" name="Google Shape;7458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9" name="Google Shape;7459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0" name="Google Shape;7460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1" name="Google Shape;7461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62" name="Google Shape;7462;p42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408" name="Google Shape;7408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63" name="Google Shape;746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64" name="Google Shape;746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65" name="Google Shape;746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6" name="Google Shape;746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7" name="Google Shape;746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8" name="Google Shape;746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69" name="Google Shape;7469;p42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470" name="Google Shape;7470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71" name="Google Shape;7471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72" name="Google Shape;7472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3" name="Google Shape;7473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4" name="Google Shape;7474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5" name="Google Shape;7475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6" name="Google Shape;7476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7" name="Google Shape;7477;p42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478" name="Google Shape;7478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79" name="Google Shape;7479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80" name="Google Shape;748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81" name="Google Shape;748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3" name="Google Shape;7443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2" name="Google Shape;7482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3" name="Google Shape;7483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84" name="Google Shape;7484;p42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485" name="Google Shape;7485;p4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86" name="Google Shape;748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87" name="Google Shape;7487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88" name="Google Shape;7488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0" name="Google Shape;7440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9" name="Google Shape;7489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0" name="Google Shape;7490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91" name="Google Shape;7491;p4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6" name="Shape 7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7" name="Google Shape;7497;p43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8" name="Google Shape;7498;p43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9" name="Google Shape;7499;p43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0" name="Google Shape;7500;p43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1" name="Google Shape;7501;p43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2" name="Google Shape;7502;p43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3" name="Google Shape;7503;p43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4" name="Google Shape;7504;p43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5" name="Google Shape;7505;p43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6" name="Google Shape;7506;p43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7" name="Google Shape;7507;p43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508" name="Google Shape;7508;p43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509" name="Google Shape;7509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10" name="Google Shape;751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11" name="Google Shape;751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12" name="Google Shape;751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3" name="Google Shape;751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4" name="Google Shape;751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5" name="Google Shape;751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16" name="Google Shape;7516;p43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517" name="Google Shape;7517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18" name="Google Shape;7518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19" name="Google Shape;7519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20" name="Google Shape;7520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1" name="Google Shape;7521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2" name="Google Shape;7522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3" name="Google Shape;7523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24" name="Google Shape;7524;p43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525" name="Google Shape;7525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26" name="Google Shape;752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27" name="Google Shape;752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28" name="Google Shape;752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9" name="Google Shape;752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0" name="Google Shape;753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1" name="Google Shape;753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32" name="Google Shape;7532;p43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3" name="Google Shape;7533;p43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4" name="Google Shape;7534;p43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5" name="Google Shape;7535;p43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6" name="Google Shape;7536;p43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7" name="Google Shape;7537;p43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8" name="Google Shape;7538;p43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9" name="Google Shape;7539;p43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0" name="Google Shape;7540;p43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1" name="Google Shape;7541;p43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2" name="Google Shape;7542;p43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543" name="Google Shape;7543;p43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4" name="Google Shape;7544;p43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5" name="Google Shape;7545;p43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6" name="Google Shape;7546;p43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7" name="Google Shape;7547;p43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8" name="Google Shape;7548;p43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9" name="Google Shape;7549;p43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0" name="Google Shape;7550;p43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1" name="Google Shape;7551;p43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2" name="Google Shape;7552;p43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3" name="Google Shape;7553;p43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554" name="Google Shape;7554;p43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5" name="Google Shape;7555;p43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6" name="Google Shape;7556;p43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7" name="Google Shape;7557;p43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8" name="Google Shape;7558;p43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9" name="Google Shape;7559;p43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0" name="Google Shape;7560;p43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1" name="Google Shape;7561;p43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2" name="Google Shape;7562;p43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3" name="Google Shape;7563;p43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64" name="Google Shape;7564;p43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565" name="Google Shape;7565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66" name="Google Shape;756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67" name="Google Shape;756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68" name="Google Shape;756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9" name="Google Shape;756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0" name="Google Shape;757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1" name="Google Shape;757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72" name="Google Shape;7572;p43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573" name="Google Shape;7573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74" name="Google Shape;7574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75" name="Google Shape;7575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76" name="Google Shape;7576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7" name="Google Shape;7577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8" name="Google Shape;7578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9" name="Google Shape;7579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80" name="Google Shape;7580;p43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581" name="Google Shape;7581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82" name="Google Shape;7582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83" name="Google Shape;7583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84" name="Google Shape;7584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5" name="Google Shape;7585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6" name="Google Shape;7586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7" name="Google Shape;7587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88" name="Google Shape;7588;p43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589" name="Google Shape;7589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90" name="Google Shape;759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91" name="Google Shape;759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92" name="Google Shape;759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3" name="Google Shape;759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4" name="Google Shape;759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5" name="Google Shape;759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6" name="Google Shape;7596;p43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597" name="Google Shape;7597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98" name="Google Shape;7598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99" name="Google Shape;7599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00" name="Google Shape;7600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1" name="Google Shape;7601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2" name="Google Shape;7602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3" name="Google Shape;7603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4" name="Google Shape;7604;p43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605" name="Google Shape;7605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06" name="Google Shape;760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07" name="Google Shape;760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08" name="Google Shape;760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9" name="Google Shape;760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0" name="Google Shape;761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1" name="Google Shape;761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12" name="Google Shape;7612;p43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613" name="Google Shape;7613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14" name="Google Shape;7614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15" name="Google Shape;7615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16" name="Google Shape;7616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7" name="Google Shape;7617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8" name="Google Shape;7618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9" name="Google Shape;7619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20" name="Google Shape;7620;p43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621" name="Google Shape;7621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22" name="Google Shape;7622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23" name="Google Shape;7623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24" name="Google Shape;7624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5" name="Google Shape;7625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6" name="Google Shape;7626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7" name="Google Shape;7627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28" name="Google Shape;7628;p43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629" name="Google Shape;7629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30" name="Google Shape;763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31" name="Google Shape;763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32" name="Google Shape;763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3" name="Google Shape;763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4" name="Google Shape;763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5" name="Google Shape;763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6" name="Google Shape;7636;p43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637" name="Google Shape;7637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38" name="Google Shape;7638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39" name="Google Shape;7639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40" name="Google Shape;7640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1" name="Google Shape;7641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2" name="Google Shape;7642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3" name="Google Shape;7643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44" name="Google Shape;7644;p43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645" name="Google Shape;7645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46" name="Google Shape;764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47" name="Google Shape;764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48" name="Google Shape;764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9" name="Google Shape;764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0" name="Google Shape;765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1" name="Google Shape;765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2" name="Google Shape;7652;p43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653" name="Google Shape;7653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54" name="Google Shape;7654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55" name="Google Shape;7655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56" name="Google Shape;7656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7" name="Google Shape;7657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8" name="Google Shape;7658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9" name="Google Shape;7659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60" name="Google Shape;7660;p43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661" name="Google Shape;7661;p43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662" name="Google Shape;7662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3" name="Google Shape;7663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64" name="Google Shape;7664;p43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665" name="Google Shape;7665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6" name="Google Shape;7666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67" name="Google Shape;7667;p43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668" name="Google Shape;7668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9" name="Google Shape;7669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0" name="Google Shape;7670;p43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7671" name="Google Shape;7671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2" name="Google Shape;7672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3" name="Google Shape;7673;p43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7674" name="Google Shape;7674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5" name="Google Shape;7675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6" name="Google Shape;7676;p43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7677" name="Google Shape;7677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8" name="Google Shape;7678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9" name="Google Shape;7679;p43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7680" name="Google Shape;7680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1" name="Google Shape;7681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2" name="Google Shape;7682;p43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7683" name="Google Shape;7683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4" name="Google Shape;7684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5" name="Google Shape;7685;p43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7686" name="Google Shape;7686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7" name="Google Shape;7687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8" name="Google Shape;7688;p43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7689" name="Google Shape;7689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0" name="Google Shape;7690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91" name="Google Shape;7691;p43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7692" name="Google Shape;7692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3" name="Google Shape;7693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sp>
        <p:nvSpPr>
          <p:cNvPr id="7694" name="Google Shape;7694;p43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5" name="Google Shape;7695;p43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6" name="Google Shape;7696;p43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7" name="Google Shape;7697;p43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8" name="Google Shape;7698;p43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9" name="Google Shape;7699;p43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700" name="Google Shape;7700;p43"/>
          <p:cNvSpPr txBox="1"/>
          <p:nvPr/>
        </p:nvSpPr>
        <p:spPr>
          <a:xfrm>
            <a:off x="1499042" y="1197749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regional networks may arise to connect access nets to ISPs </a:t>
            </a:r>
            <a:endParaRPr/>
          </a:p>
        </p:txBody>
      </p:sp>
      <p:grpSp>
        <p:nvGrpSpPr>
          <p:cNvPr id="7701" name="Google Shape;7701;p43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702" name="Google Shape;7702;p43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703" name="Google Shape;7703;p43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4" name="Google Shape;7704;p43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7705" name="Google Shape;7705;p43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6" name="Google Shape;7706;p43"/>
            <p:cNvCxnSpPr>
              <a:endCxn id="7707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08" name="Google Shape;7708;p43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709" name="Google Shape;7709;p43"/>
            <p:cNvCxnSpPr>
              <a:stCxn id="7710" idx="5"/>
              <a:endCxn id="7711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2" name="Google Shape;7712;p43"/>
            <p:cNvCxnSpPr>
              <a:stCxn id="7713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4" name="Google Shape;7714;p43"/>
            <p:cNvCxnSpPr>
              <a:endCxn id="7715" idx="3"/>
            </p:cNvCxnSpPr>
            <p:nvPr/>
          </p:nvCxnSpPr>
          <p:spPr>
            <a:xfrm flipH="1" rot="10800000">
              <a:off x="4424295" y="4701847"/>
              <a:ext cx="1074600" cy="3906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716" name="Google Shape;7716;p43"/>
          <p:cNvCxnSpPr>
            <a:stCxn id="7717" idx="2"/>
          </p:cNvCxnSpPr>
          <p:nvPr/>
        </p:nvCxnSpPr>
        <p:spPr>
          <a:xfrm flipH="1" rot="10800000">
            <a:off x="4982880" y="4309884"/>
            <a:ext cx="309000" cy="307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8" name="Google Shape;7718;p43"/>
          <p:cNvCxnSpPr/>
          <p:nvPr/>
        </p:nvCxnSpPr>
        <p:spPr>
          <a:xfrm flipH="1" rot="10800000">
            <a:off x="5520180" y="3924252"/>
            <a:ext cx="929835" cy="367084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9" name="Google Shape;7719;p43"/>
          <p:cNvCxnSpPr>
            <a:stCxn id="7720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21" name="Google Shape;7721;p43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722" name="Google Shape;7722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07" name="Google Shape;770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23" name="Google Shape;7723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24" name="Google Shape;7724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5" name="Google Shape;7725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6" name="Google Shape;7726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7" name="Google Shape;7727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28" name="Google Shape;7728;p43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729" name="Google Shape;7729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30" name="Google Shape;773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31" name="Google Shape;773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32" name="Google Shape;773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0" name="Google Shape;7720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3" name="Google Shape;7733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4" name="Google Shape;7734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35" name="Google Shape;7735;p43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736" name="Google Shape;7736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37" name="Google Shape;773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38" name="Google Shape;7738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39" name="Google Shape;7739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7" name="Google Shape;7717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0" name="Google Shape;774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1" name="Google Shape;774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42" name="Google Shape;7742;p43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743" name="Google Shape;7743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11" name="Google Shape;7711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44" name="Google Shape;7744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45" name="Google Shape;7745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6" name="Google Shape;7746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7" name="Google Shape;7747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8" name="Google Shape;7748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49" name="Google Shape;7749;p43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750" name="Google Shape;7750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10" name="Google Shape;771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51" name="Google Shape;775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52" name="Google Shape;775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3" name="Google Shape;775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4" name="Google Shape;775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5" name="Google Shape;775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56" name="Google Shape;7756;p43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7757" name="Google Shape;7757;p43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8" name="Google Shape;7758;p43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/>
            </a:p>
          </p:txBody>
        </p:sp>
      </p:grpSp>
      <p:grpSp>
        <p:nvGrpSpPr>
          <p:cNvPr id="7759" name="Google Shape;7759;p43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760" name="Google Shape;7760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15" name="Google Shape;7715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61" name="Google Shape;776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62" name="Google Shape;776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3" name="Google Shape;776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4" name="Google Shape;776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5" name="Google Shape;776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66" name="Google Shape;7766;p43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713" name="Google Shape;7713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67" name="Google Shape;776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68" name="Google Shape;7768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69" name="Google Shape;7769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0" name="Google Shape;7770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1" name="Google Shape;7771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2" name="Google Shape;7772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773" name="Google Shape;7773;p43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4" name="Google Shape;7774;p43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5" name="Google Shape;7775;p43"/>
          <p:cNvCxnSpPr/>
          <p:nvPr/>
        </p:nvCxnSpPr>
        <p:spPr>
          <a:xfrm flipH="1" rot="10800000">
            <a:off x="2322370" y="4394103"/>
            <a:ext cx="203200" cy="79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6" name="Google Shape;7776;p43"/>
          <p:cNvCxnSpPr/>
          <p:nvPr/>
        </p:nvCxnSpPr>
        <p:spPr>
          <a:xfrm flipH="1" rot="10800000">
            <a:off x="2851007" y="3849591"/>
            <a:ext cx="430213" cy="10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77" name="Google Shape;7777;p43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7778" name="Google Shape;7778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9" name="Google Shape;7779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80" name="Google Shape;7780;p43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7781" name="Google Shape;7781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2" name="Google Shape;7782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cxnSp>
        <p:nvCxnSpPr>
          <p:cNvPr id="7783" name="Google Shape;7783;p43"/>
          <p:cNvCxnSpPr/>
          <p:nvPr/>
        </p:nvCxnSpPr>
        <p:spPr>
          <a:xfrm>
            <a:off x="2801850" y="4156772"/>
            <a:ext cx="560912" cy="2987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4" name="Google Shape;7784;p43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785" name="Google Shape;7785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86" name="Google Shape;778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87" name="Google Shape;7787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88" name="Google Shape;7788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9" name="Google Shape;7789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0" name="Google Shape;7790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1" name="Google Shape;7791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792" name="Google Shape;7792;p43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93" name="Google Shape;7793;p43"/>
          <p:cNvGrpSpPr/>
          <p:nvPr/>
        </p:nvGrpSpPr>
        <p:grpSpPr>
          <a:xfrm>
            <a:off x="4461581" y="5447247"/>
            <a:ext cx="2216150" cy="533562"/>
            <a:chOff x="4461581" y="5447247"/>
            <a:chExt cx="2216150" cy="533562"/>
          </a:xfrm>
        </p:grpSpPr>
        <p:cxnSp>
          <p:nvCxnSpPr>
            <p:cNvPr id="7794" name="Google Shape;7794;p43"/>
            <p:cNvCxnSpPr/>
            <p:nvPr/>
          </p:nvCxnSpPr>
          <p:spPr>
            <a:xfrm rot="10800000">
              <a:off x="6157031" y="5810947"/>
              <a:ext cx="520700" cy="1698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95" name="Google Shape;7795;p43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96" name="Google Shape;7796;p43"/>
            <p:cNvCxnSpPr/>
            <p:nvPr/>
          </p:nvCxnSpPr>
          <p:spPr>
            <a:xfrm flipH="1" rot="10800000">
              <a:off x="4461581" y="5815709"/>
              <a:ext cx="306387" cy="16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97" name="Google Shape;7797;p43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</p:grpSp>
      <p:grpSp>
        <p:nvGrpSpPr>
          <p:cNvPr id="7798" name="Google Shape;7798;p43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7799" name="Google Shape;7799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0" name="Google Shape;7800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01" name="Google Shape;7801;p43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7802" name="Google Shape;7802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3" name="Google Shape;7803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04" name="Google Shape;7804;p43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7805" name="Google Shape;7805;p43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6" name="Google Shape;7806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07" name="Google Shape;7807;p43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808" name="Google Shape;7808;p4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09" name="Google Shape;7809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10" name="Google Shape;7810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11" name="Google Shape;7811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2" name="Google Shape;7812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3" name="Google Shape;7813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4" name="Google Shape;7814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15" name="Google Shape;7815;p43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6" name="Google Shape;7816;p4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1" name="Shape 7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2" name="Google Shape;7822;p44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3" name="Google Shape;7823;p44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24" name="Google Shape;7824;p44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5" name="Google Shape;7825;p44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6" name="Google Shape;7826;p44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7" name="Google Shape;7827;p44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8" name="Google Shape;7828;p44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9" name="Google Shape;7829;p44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0" name="Google Shape;7830;p44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1" name="Google Shape;7831;p44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2" name="Google Shape;7832;p44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3" name="Google Shape;7833;p44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834" name="Google Shape;7834;p44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835" name="Google Shape;7835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36" name="Google Shape;783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37" name="Google Shape;783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38" name="Google Shape;783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9" name="Google Shape;783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0" name="Google Shape;784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1" name="Google Shape;784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42" name="Google Shape;7842;p44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843" name="Google Shape;7843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44" name="Google Shape;7844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45" name="Google Shape;7845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46" name="Google Shape;7846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7" name="Google Shape;784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8" name="Google Shape;7848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9" name="Google Shape;7849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50" name="Google Shape;7850;p44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851" name="Google Shape;7851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52" name="Google Shape;7852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53" name="Google Shape;785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54" name="Google Shape;785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5" name="Google Shape;785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6" name="Google Shape;785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7" name="Google Shape;785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58" name="Google Shape;7858;p44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59" name="Google Shape;7859;p44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0" name="Google Shape;7860;p44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1" name="Google Shape;7861;p44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2" name="Google Shape;7862;p44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3" name="Google Shape;7863;p44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4" name="Google Shape;7864;p44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5" name="Google Shape;7865;p44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6" name="Google Shape;7866;p44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7" name="Google Shape;7867;p44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8" name="Google Shape;7868;p44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869" name="Google Shape;7869;p44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70" name="Google Shape;7870;p44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1" name="Google Shape;7871;p44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2" name="Google Shape;7872;p44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3" name="Google Shape;7873;p44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4" name="Google Shape;7874;p44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5" name="Google Shape;7875;p44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6" name="Google Shape;7876;p44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7" name="Google Shape;7877;p44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8" name="Google Shape;7878;p44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9" name="Google Shape;7879;p44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880" name="Google Shape;7880;p44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1" name="Google Shape;7881;p44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2" name="Google Shape;7882;p44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3" name="Google Shape;7883;p44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4" name="Google Shape;7884;p44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5" name="Google Shape;7885;p44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6" name="Google Shape;7886;p44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7" name="Google Shape;7887;p44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8" name="Google Shape;7888;p44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9" name="Google Shape;7889;p44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90" name="Google Shape;7890;p44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891" name="Google Shape;7891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92" name="Google Shape;7892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93" name="Google Shape;789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94" name="Google Shape;789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5" name="Google Shape;789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6" name="Google Shape;789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7" name="Google Shape;789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98" name="Google Shape;7898;p44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899" name="Google Shape;7899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00" name="Google Shape;7900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01" name="Google Shape;790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02" name="Google Shape;790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3" name="Google Shape;7903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4" name="Google Shape;7904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5" name="Google Shape;7905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6" name="Google Shape;7906;p44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907" name="Google Shape;7907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08" name="Google Shape;7908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09" name="Google Shape;7909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10" name="Google Shape;7910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1" name="Google Shape;7911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2" name="Google Shape;7912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3" name="Google Shape;7913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14" name="Google Shape;7914;p44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915" name="Google Shape;7915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16" name="Google Shape;791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17" name="Google Shape;791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18" name="Google Shape;791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9" name="Google Shape;791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0" name="Google Shape;792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1" name="Google Shape;792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2" name="Google Shape;7922;p44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923" name="Google Shape;7923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24" name="Google Shape;7924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25" name="Google Shape;7925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26" name="Google Shape;7926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7" name="Google Shape;792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8" name="Google Shape;7928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9" name="Google Shape;7929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0" name="Google Shape;7930;p44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931" name="Google Shape;7931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32" name="Google Shape;7932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33" name="Google Shape;793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34" name="Google Shape;793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5" name="Google Shape;793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6" name="Google Shape;793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7" name="Google Shape;793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8" name="Google Shape;7938;p44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939" name="Google Shape;7939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40" name="Google Shape;7940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41" name="Google Shape;794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42" name="Google Shape;794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3" name="Google Shape;7943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4" name="Google Shape;7944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5" name="Google Shape;7945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46" name="Google Shape;7946;p44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947" name="Google Shape;7947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48" name="Google Shape;7948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49" name="Google Shape;7949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50" name="Google Shape;7950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1" name="Google Shape;7951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2" name="Google Shape;7952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3" name="Google Shape;7953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54" name="Google Shape;7954;p44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955" name="Google Shape;7955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56" name="Google Shape;795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57" name="Google Shape;795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58" name="Google Shape;795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9" name="Google Shape;795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0" name="Google Shape;796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1" name="Google Shape;796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62" name="Google Shape;7962;p44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963" name="Google Shape;7963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64" name="Google Shape;7964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65" name="Google Shape;7965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66" name="Google Shape;7966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7" name="Google Shape;796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8" name="Google Shape;7968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9" name="Google Shape;7969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970" name="Google Shape;7970;p44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971" name="Google Shape;7971;p44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972" name="Google Shape;7972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3" name="Google Shape;7973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74" name="Google Shape;7974;p44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975" name="Google Shape;7975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6" name="Google Shape;7976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77" name="Google Shape;7977;p44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978" name="Google Shape;7978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9" name="Google Shape;7979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0" name="Google Shape;7980;p44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7981" name="Google Shape;7981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2" name="Google Shape;7982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3" name="Google Shape;7983;p44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7984" name="Google Shape;7984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5" name="Google Shape;7985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6" name="Google Shape;7986;p44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7987" name="Google Shape;7987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8" name="Google Shape;7988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9" name="Google Shape;7989;p44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7990" name="Google Shape;7990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1" name="Google Shape;7991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2" name="Google Shape;7992;p44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7993" name="Google Shape;7993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4" name="Google Shape;7994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5" name="Google Shape;7995;p44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7996" name="Google Shape;7996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7" name="Google Shape;7997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8" name="Google Shape;7998;p44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7999" name="Google Shape;7999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0" name="Google Shape;8000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01" name="Google Shape;8001;p44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8002" name="Google Shape;8002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3" name="Google Shape;8003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sp>
        <p:nvSpPr>
          <p:cNvPr id="8004" name="Google Shape;8004;p44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5" name="Google Shape;8005;p44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6" name="Google Shape;8006;p44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7" name="Google Shape;8007;p44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8" name="Google Shape;8008;p44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9" name="Google Shape;8009;p44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10" name="Google Shape;8010;p44"/>
          <p:cNvSpPr txBox="1"/>
          <p:nvPr/>
        </p:nvSpPr>
        <p:spPr>
          <a:xfrm>
            <a:off x="851133" y="1142095"/>
            <a:ext cx="10824866" cy="834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content provider networks  (e.g., Google, Microsoft,  Akamai) may run their own network, to bring services, content close to end users</a:t>
            </a:r>
            <a:endParaRPr/>
          </a:p>
        </p:txBody>
      </p:sp>
      <p:grpSp>
        <p:nvGrpSpPr>
          <p:cNvPr id="8011" name="Google Shape;8011;p44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8012" name="Google Shape;8012;p44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013" name="Google Shape;8013;p44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4" name="Google Shape;8014;p44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8015" name="Google Shape;8015;p44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6" name="Google Shape;8016;p44"/>
            <p:cNvCxnSpPr>
              <a:endCxn id="8017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018" name="Google Shape;8018;p44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8019" name="Google Shape;8019;p44"/>
            <p:cNvCxnSpPr>
              <a:stCxn id="8020" idx="5"/>
              <a:endCxn id="8021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2" name="Google Shape;8022;p44"/>
            <p:cNvCxnSpPr>
              <a:stCxn id="8023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4" name="Google Shape;8024;p44"/>
            <p:cNvCxnSpPr>
              <a:endCxn id="8025" idx="3"/>
            </p:cNvCxnSpPr>
            <p:nvPr/>
          </p:nvCxnSpPr>
          <p:spPr>
            <a:xfrm flipH="1" rot="10800000">
              <a:off x="4424295" y="4701847"/>
              <a:ext cx="1074600" cy="3906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026" name="Google Shape;8026;p44"/>
          <p:cNvCxnSpPr>
            <a:stCxn id="8027" idx="2"/>
          </p:cNvCxnSpPr>
          <p:nvPr/>
        </p:nvCxnSpPr>
        <p:spPr>
          <a:xfrm flipH="1" rot="10800000">
            <a:off x="4982880" y="4309884"/>
            <a:ext cx="309000" cy="307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8" name="Google Shape;8028;p44"/>
          <p:cNvCxnSpPr/>
          <p:nvPr/>
        </p:nvCxnSpPr>
        <p:spPr>
          <a:xfrm flipH="1" rot="10800000">
            <a:off x="5520180" y="3924252"/>
            <a:ext cx="929835" cy="367084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9" name="Google Shape;8029;p44"/>
          <p:cNvCxnSpPr>
            <a:stCxn id="8030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31" name="Google Shape;8031;p44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8032" name="Google Shape;8032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17" name="Google Shape;801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33" name="Google Shape;803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34" name="Google Shape;803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5" name="Google Shape;803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6" name="Google Shape;803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7" name="Google Shape;803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38" name="Google Shape;8038;p44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8039" name="Google Shape;8039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40" name="Google Shape;8040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41" name="Google Shape;804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42" name="Google Shape;804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0" name="Google Shape;8030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3" name="Google Shape;8043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4" name="Google Shape;8044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5" name="Google Shape;8045;p44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8046" name="Google Shape;8046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47" name="Google Shape;804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48" name="Google Shape;8048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49" name="Google Shape;8049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7" name="Google Shape;802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0" name="Google Shape;805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1" name="Google Shape;805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2" name="Google Shape;8052;p44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8053" name="Google Shape;8053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21" name="Google Shape;8021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54" name="Google Shape;8054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55" name="Google Shape;8055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6" name="Google Shape;8056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7" name="Google Shape;8057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8" name="Google Shape;8058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9" name="Google Shape;8059;p44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8060" name="Google Shape;8060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20" name="Google Shape;8020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61" name="Google Shape;806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62" name="Google Shape;806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3" name="Google Shape;8063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4" name="Google Shape;8064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5" name="Google Shape;8065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66" name="Google Shape;8066;p44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8067" name="Google Shape;8067;p44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8" name="Google Shape;8068;p44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/>
            </a:p>
          </p:txBody>
        </p:sp>
      </p:grpSp>
      <p:grpSp>
        <p:nvGrpSpPr>
          <p:cNvPr id="8069" name="Google Shape;8069;p44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8070" name="Google Shape;8070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25" name="Google Shape;8025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71" name="Google Shape;8071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72" name="Google Shape;8072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3" name="Google Shape;8073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4" name="Google Shape;8074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5" name="Google Shape;8075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76" name="Google Shape;8076;p44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8023" name="Google Shape;8023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77" name="Google Shape;807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78" name="Google Shape;8078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79" name="Google Shape;8079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0" name="Google Shape;8080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1" name="Google Shape;8081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2" name="Google Shape;8082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083" name="Google Shape;8083;p44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4" name="Google Shape;8084;p44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5" name="Google Shape;8085;p44"/>
          <p:cNvCxnSpPr/>
          <p:nvPr/>
        </p:nvCxnSpPr>
        <p:spPr>
          <a:xfrm flipH="1" rot="10800000">
            <a:off x="2322370" y="4394103"/>
            <a:ext cx="203200" cy="79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6" name="Google Shape;8086;p44"/>
          <p:cNvCxnSpPr/>
          <p:nvPr/>
        </p:nvCxnSpPr>
        <p:spPr>
          <a:xfrm flipH="1" rot="10800000">
            <a:off x="2851007" y="3849591"/>
            <a:ext cx="430213" cy="10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87" name="Google Shape;8087;p44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8088" name="Google Shape;8088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9" name="Google Shape;8089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90" name="Google Shape;8090;p44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8091" name="Google Shape;8091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2" name="Google Shape;8092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cxnSp>
        <p:nvCxnSpPr>
          <p:cNvPr id="8093" name="Google Shape;8093;p44"/>
          <p:cNvCxnSpPr/>
          <p:nvPr/>
        </p:nvCxnSpPr>
        <p:spPr>
          <a:xfrm>
            <a:off x="2828782" y="4163916"/>
            <a:ext cx="533980" cy="29158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4" name="Google Shape;8094;p44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8095" name="Google Shape;8095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96" name="Google Shape;809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97" name="Google Shape;809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98" name="Google Shape;809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9" name="Google Shape;809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0" name="Google Shape;810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1" name="Google Shape;810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02" name="Google Shape;8102;p44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3" name="Google Shape;8103;p44"/>
          <p:cNvCxnSpPr/>
          <p:nvPr/>
        </p:nvCxnSpPr>
        <p:spPr>
          <a:xfrm rot="10800000">
            <a:off x="6157031" y="5810947"/>
            <a:ext cx="520700" cy="1698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4" name="Google Shape;8104;p44"/>
          <p:cNvCxnSpPr/>
          <p:nvPr/>
        </p:nvCxnSpPr>
        <p:spPr>
          <a:xfrm flipH="1" rot="10800000">
            <a:off x="4461581" y="5815709"/>
            <a:ext cx="306387" cy="16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05" name="Google Shape;8105;p44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8106" name="Google Shape;8106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7" name="Google Shape;8107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08" name="Google Shape;8108;p44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8109" name="Google Shape;8109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0" name="Google Shape;8110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11" name="Google Shape;8111;p44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8112" name="Google Shape;8112;p44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3" name="Google Shape;8113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14" name="Google Shape;8114;p44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8115" name="Google Shape;8115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116" name="Google Shape;811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117" name="Google Shape;8117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18" name="Google Shape;8118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9" name="Google Shape;8119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0" name="Google Shape;8120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1" name="Google Shape;8121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22" name="Google Shape;8122;p44"/>
          <p:cNvGrpSpPr/>
          <p:nvPr/>
        </p:nvGrpSpPr>
        <p:grpSpPr>
          <a:xfrm>
            <a:off x="2344724" y="2457440"/>
            <a:ext cx="6847328" cy="3478541"/>
            <a:chOff x="2344724" y="2457440"/>
            <a:chExt cx="6847328" cy="3478541"/>
          </a:xfrm>
        </p:grpSpPr>
        <p:grpSp>
          <p:nvGrpSpPr>
            <p:cNvPr id="8123" name="Google Shape;8123;p44"/>
            <p:cNvGrpSpPr/>
            <p:nvPr/>
          </p:nvGrpSpPr>
          <p:grpSpPr>
            <a:xfrm>
              <a:off x="2557552" y="3624662"/>
              <a:ext cx="6096000" cy="799432"/>
              <a:chOff x="1031788" y="6401642"/>
              <a:chExt cx="6096000" cy="799432"/>
            </a:xfrm>
          </p:grpSpPr>
          <p:sp>
            <p:nvSpPr>
              <p:cNvPr id="8124" name="Google Shape;8124;p44"/>
              <p:cNvSpPr/>
              <p:nvPr/>
            </p:nvSpPr>
            <p:spPr>
              <a:xfrm>
                <a:off x="1031788" y="6471664"/>
                <a:ext cx="6096000" cy="729410"/>
              </a:xfrm>
              <a:prstGeom prst="ellipse">
                <a:avLst/>
              </a:prstGeom>
              <a:solidFill>
                <a:srgbClr val="FF6600">
                  <a:alpha val="69803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endParaRPr/>
              </a:p>
            </p:txBody>
          </p:sp>
          <p:sp>
            <p:nvSpPr>
              <p:cNvPr id="8125" name="Google Shape;8125;p44"/>
              <p:cNvSpPr txBox="1"/>
              <p:nvPr/>
            </p:nvSpPr>
            <p:spPr>
              <a:xfrm>
                <a:off x="2317167" y="6584898"/>
                <a:ext cx="344402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b="0" i="1" lang="en-US" sz="24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Content provider network</a:t>
                </a:r>
                <a:endParaRPr/>
              </a:p>
            </p:txBody>
          </p:sp>
          <p:grpSp>
            <p:nvGrpSpPr>
              <p:cNvPr id="8126" name="Google Shape;8126;p44"/>
              <p:cNvGrpSpPr/>
              <p:nvPr/>
            </p:nvGrpSpPr>
            <p:grpSpPr>
              <a:xfrm>
                <a:off x="1602338" y="6401642"/>
                <a:ext cx="666347" cy="673100"/>
                <a:chOff x="940359" y="5691959"/>
                <a:chExt cx="692499" cy="672474"/>
              </a:xfrm>
            </p:grpSpPr>
            <p:grpSp>
              <p:nvGrpSpPr>
                <p:cNvPr id="8127" name="Google Shape;8127;p44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128" name="Google Shape;8128;p44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rect b="b" l="l" r="r" t="t"/>
                    <a:pathLst>
                      <a:path extrusionOk="0" h="662124" w="524651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9" name="Google Shape;8129;p44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rect b="b" l="l" r="r" t="t"/>
                    <a:pathLst>
                      <a:path extrusionOk="0" h="492070" w="65129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130" name="Google Shape;8130;p44"/>
                  <p:cNvCxnSpPr/>
                  <p:nvPr/>
                </p:nvCxnSpPr>
                <p:spPr>
                  <a:xfrm flipH="1" rot="10800000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1" name="Google Shape;8131;p44"/>
                  <p:cNvCxnSpPr/>
                  <p:nvPr/>
                </p:nvCxnSpPr>
                <p:spPr>
                  <a:xfrm flipH="1" rot="10800000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2" name="Google Shape;8132;p44"/>
                  <p:cNvCxnSpPr/>
                  <p:nvPr/>
                </p:nvCxnSpPr>
                <p:spPr>
                  <a:xfrm flipH="1" rot="10800000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3" name="Google Shape;8133;p44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4" name="Google Shape;8134;p44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5" name="Google Shape;8135;p44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cap="flat" cmpd="sng" w="15875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8136" name="Google Shape;8136;p44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8137" name="Google Shape;8137;p44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8138" name="Google Shape;8138;p44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rect b="b" l="l" r="r" t="t"/>
                      <a:pathLst>
                        <a:path extrusionOk="0" h="662124" w="524651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39" name="Google Shape;8139;p44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rect b="b" l="l" r="r" t="t"/>
                      <a:pathLst>
                        <a:path extrusionOk="0" h="492070" w="65129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3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8140" name="Google Shape;8140;p44"/>
                    <p:cNvCxnSpPr/>
                    <p:nvPr/>
                  </p:nvCxnSpPr>
                  <p:spPr>
                    <a:xfrm flipH="1" rot="10800000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41" name="Google Shape;8141;p44"/>
                    <p:cNvCxnSpPr/>
                    <p:nvPr/>
                  </p:nvCxnSpPr>
                  <p:spPr>
                    <a:xfrm flipH="1" rot="10800000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42" name="Google Shape;8142;p44"/>
                    <p:cNvCxnSpPr/>
                    <p:nvPr/>
                  </p:nvCxnSpPr>
                  <p:spPr>
                    <a:xfrm flipH="1" rot="10800000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43" name="Google Shape;8143;p44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44" name="Google Shape;8144;p44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45" name="Google Shape;8145;p44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cap="flat" cmpd="sng" w="15875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8146" name="Google Shape;8146;p44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8147" name="Google Shape;8147;p44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48" name="Google Shape;8148;p44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49" name="Google Shape;8149;p44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8150" name="Google Shape;8150;p44"/>
              <p:cNvGrpSpPr/>
              <p:nvPr/>
            </p:nvGrpSpPr>
            <p:grpSpPr>
              <a:xfrm>
                <a:off x="5694561" y="6441153"/>
                <a:ext cx="666347" cy="673100"/>
                <a:chOff x="940359" y="5691959"/>
                <a:chExt cx="692499" cy="672474"/>
              </a:xfrm>
            </p:grpSpPr>
            <p:grpSp>
              <p:nvGrpSpPr>
                <p:cNvPr id="8151" name="Google Shape;8151;p44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152" name="Google Shape;8152;p44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rect b="b" l="l" r="r" t="t"/>
                    <a:pathLst>
                      <a:path extrusionOk="0" h="662124" w="524651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3" name="Google Shape;8153;p44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rect b="b" l="l" r="r" t="t"/>
                    <a:pathLst>
                      <a:path extrusionOk="0" h="492070" w="65129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154" name="Google Shape;8154;p44"/>
                  <p:cNvCxnSpPr/>
                  <p:nvPr/>
                </p:nvCxnSpPr>
                <p:spPr>
                  <a:xfrm flipH="1" rot="10800000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5" name="Google Shape;8155;p44"/>
                  <p:cNvCxnSpPr/>
                  <p:nvPr/>
                </p:nvCxnSpPr>
                <p:spPr>
                  <a:xfrm flipH="1" rot="10800000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6" name="Google Shape;8156;p44"/>
                  <p:cNvCxnSpPr/>
                  <p:nvPr/>
                </p:nvCxnSpPr>
                <p:spPr>
                  <a:xfrm flipH="1" rot="10800000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7" name="Google Shape;8157;p44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8" name="Google Shape;8158;p44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9" name="Google Shape;8159;p44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cap="flat" cmpd="sng" w="15875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8160" name="Google Shape;8160;p44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8161" name="Google Shape;8161;p44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8162" name="Google Shape;8162;p44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rect b="b" l="l" r="r" t="t"/>
                      <a:pathLst>
                        <a:path extrusionOk="0" h="662124" w="524651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63" name="Google Shape;8163;p44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rect b="b" l="l" r="r" t="t"/>
                      <a:pathLst>
                        <a:path extrusionOk="0" h="492070" w="65129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3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8164" name="Google Shape;8164;p44"/>
                    <p:cNvCxnSpPr/>
                    <p:nvPr/>
                  </p:nvCxnSpPr>
                  <p:spPr>
                    <a:xfrm flipH="1" rot="10800000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5" name="Google Shape;8165;p44"/>
                    <p:cNvCxnSpPr/>
                    <p:nvPr/>
                  </p:nvCxnSpPr>
                  <p:spPr>
                    <a:xfrm flipH="1" rot="10800000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6" name="Google Shape;8166;p44"/>
                    <p:cNvCxnSpPr/>
                    <p:nvPr/>
                  </p:nvCxnSpPr>
                  <p:spPr>
                    <a:xfrm flipH="1" rot="10800000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7" name="Google Shape;8167;p44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8" name="Google Shape;8168;p44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9" name="Google Shape;8169;p44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cap="flat" cmpd="sng" w="15875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8170" name="Google Shape;8170;p44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8171" name="Google Shape;8171;p44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72" name="Google Shape;8172;p44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73" name="Google Shape;8173;p44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  <p:cxnSp>
          <p:nvCxnSpPr>
            <p:cNvPr id="8174" name="Google Shape;8174;p44"/>
            <p:cNvCxnSpPr/>
            <p:nvPr/>
          </p:nvCxnSpPr>
          <p:spPr>
            <a:xfrm flipH="1" rot="10800000">
              <a:off x="8373177" y="3325716"/>
              <a:ext cx="210562" cy="606179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5" name="Google Shape;8175;p44"/>
            <p:cNvCxnSpPr>
              <a:stCxn id="8124" idx="6"/>
            </p:cNvCxnSpPr>
            <p:nvPr/>
          </p:nvCxnSpPr>
          <p:spPr>
            <a:xfrm>
              <a:off x="8653552" y="4059389"/>
              <a:ext cx="538500" cy="237000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6" name="Google Shape;8176;p44"/>
            <p:cNvCxnSpPr/>
            <p:nvPr/>
          </p:nvCxnSpPr>
          <p:spPr>
            <a:xfrm rot="10800000">
              <a:off x="7981407" y="2971505"/>
              <a:ext cx="180081" cy="928886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7" name="Google Shape;8177;p44"/>
            <p:cNvCxnSpPr/>
            <p:nvPr/>
          </p:nvCxnSpPr>
          <p:spPr>
            <a:xfrm flipH="1" rot="10800000">
              <a:off x="6000693" y="2457440"/>
              <a:ext cx="3285" cy="1256298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8" name="Google Shape;8178;p44"/>
            <p:cNvCxnSpPr/>
            <p:nvPr/>
          </p:nvCxnSpPr>
          <p:spPr>
            <a:xfrm rot="10800000">
              <a:off x="3490770" y="2709766"/>
              <a:ext cx="350837" cy="1056148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9" name="Google Shape;8179;p44"/>
            <p:cNvCxnSpPr/>
            <p:nvPr/>
          </p:nvCxnSpPr>
          <p:spPr>
            <a:xfrm rot="10800000">
              <a:off x="2733590" y="3084939"/>
              <a:ext cx="184530" cy="786742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0" name="Google Shape;8180;p44"/>
            <p:cNvCxnSpPr/>
            <p:nvPr/>
          </p:nvCxnSpPr>
          <p:spPr>
            <a:xfrm flipH="1" rot="10800000">
              <a:off x="2537108" y="4260753"/>
              <a:ext cx="477027" cy="550561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1" name="Google Shape;8181;p44"/>
            <p:cNvCxnSpPr/>
            <p:nvPr/>
          </p:nvCxnSpPr>
          <p:spPr>
            <a:xfrm flipH="1" rot="10800000">
              <a:off x="5720123" y="4417447"/>
              <a:ext cx="5022" cy="1030757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2" name="Google Shape;8182;p44"/>
            <p:cNvCxnSpPr>
              <a:stCxn id="8113" idx="0"/>
            </p:cNvCxnSpPr>
            <p:nvPr/>
          </p:nvCxnSpPr>
          <p:spPr>
            <a:xfrm rot="10800000">
              <a:off x="5828009" y="4390681"/>
              <a:ext cx="863700" cy="1545300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3" name="Google Shape;8183;p44"/>
            <p:cNvCxnSpPr/>
            <p:nvPr/>
          </p:nvCxnSpPr>
          <p:spPr>
            <a:xfrm rot="10800000">
              <a:off x="8042725" y="4273180"/>
              <a:ext cx="719289" cy="1457599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4" name="Google Shape;8184;p44"/>
            <p:cNvCxnSpPr/>
            <p:nvPr/>
          </p:nvCxnSpPr>
          <p:spPr>
            <a:xfrm rot="10800000">
              <a:off x="2386276" y="3473353"/>
              <a:ext cx="261637" cy="504826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5" name="Google Shape;8185;p44"/>
            <p:cNvCxnSpPr/>
            <p:nvPr/>
          </p:nvCxnSpPr>
          <p:spPr>
            <a:xfrm flipH="1" rot="10800000">
              <a:off x="2344724" y="4114193"/>
              <a:ext cx="251695" cy="109254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6" name="Google Shape;8186;p44"/>
            <p:cNvCxnSpPr>
              <a:stCxn id="8020" idx="2"/>
              <a:endCxn id="7891" idx="2"/>
            </p:cNvCxnSpPr>
            <p:nvPr/>
          </p:nvCxnSpPr>
          <p:spPr>
            <a:xfrm flipH="1" rot="10800000">
              <a:off x="5458049" y="3230942"/>
              <a:ext cx="7500" cy="480900"/>
            </a:xfrm>
            <a:prstGeom prst="straightConnector1">
              <a:avLst/>
            </a:prstGeom>
            <a:noFill/>
            <a:ln cap="flat" cmpd="sng" w="4445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7" name="Google Shape;8187;p44"/>
            <p:cNvCxnSpPr/>
            <p:nvPr/>
          </p:nvCxnSpPr>
          <p:spPr>
            <a:xfrm flipH="1" rot="10800000">
              <a:off x="4457330" y="4394908"/>
              <a:ext cx="7426" cy="480990"/>
            </a:xfrm>
            <a:prstGeom prst="straightConnector1">
              <a:avLst/>
            </a:prstGeom>
            <a:noFill/>
            <a:ln cap="flat" cmpd="sng" w="4445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8" name="Google Shape;8188;p44"/>
            <p:cNvCxnSpPr/>
            <p:nvPr/>
          </p:nvCxnSpPr>
          <p:spPr>
            <a:xfrm flipH="1" rot="10800000">
              <a:off x="7407243" y="4368703"/>
              <a:ext cx="7426" cy="480990"/>
            </a:xfrm>
            <a:prstGeom prst="straightConnector1">
              <a:avLst/>
            </a:prstGeom>
            <a:noFill/>
            <a:ln cap="flat" cmpd="sng" w="4445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189" name="Google Shape;8189;p44"/>
          <p:cNvGrpSpPr/>
          <p:nvPr/>
        </p:nvGrpSpPr>
        <p:grpSpPr>
          <a:xfrm>
            <a:off x="4545099" y="5447247"/>
            <a:ext cx="1807203" cy="495366"/>
            <a:chOff x="4545099" y="5447247"/>
            <a:chExt cx="1807203" cy="495366"/>
          </a:xfrm>
        </p:grpSpPr>
        <p:sp>
          <p:nvSpPr>
            <p:cNvPr id="8190" name="Google Shape;8190;p44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1" name="Google Shape;8191;p44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</p:grpSp>
      <p:grpSp>
        <p:nvGrpSpPr>
          <p:cNvPr id="8192" name="Google Shape;8192;p44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8193" name="Google Shape;8193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194" name="Google Shape;8194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195" name="Google Shape;8195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96" name="Google Shape;8196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7" name="Google Shape;819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8" name="Google Shape;8198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9" name="Google Shape;8199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00" name="Google Shape;8200;p44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8201" name="Google Shape;8201;p4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202" name="Google Shape;8202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203" name="Google Shape;8203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04" name="Google Shape;8204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5" name="Google Shape;8205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6" name="Google Shape;8206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7" name="Google Shape;8207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8" name="Google Shape;8208;p4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3" name="Shape 8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4" name="Google Shape;8214;p45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cxnSp>
        <p:nvCxnSpPr>
          <p:cNvPr id="8215" name="Google Shape;8215;p45"/>
          <p:cNvCxnSpPr>
            <a:stCxn id="8216" idx="2"/>
            <a:endCxn id="8217" idx="6"/>
          </p:cNvCxnSpPr>
          <p:nvPr/>
        </p:nvCxnSpPr>
        <p:spPr>
          <a:xfrm rot="10800000">
            <a:off x="5710150" y="3536903"/>
            <a:ext cx="531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18" name="Google Shape;8218;p45"/>
          <p:cNvCxnSpPr/>
          <p:nvPr/>
        </p:nvCxnSpPr>
        <p:spPr>
          <a:xfrm flipH="1" rot="-5400000">
            <a:off x="6584535" y="3012633"/>
            <a:ext cx="286582" cy="161925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8219" name="Google Shape;8219;p45"/>
          <p:cNvGrpSpPr/>
          <p:nvPr/>
        </p:nvGrpSpPr>
        <p:grpSpPr>
          <a:xfrm>
            <a:off x="2266950" y="1992980"/>
            <a:ext cx="7658100" cy="2814961"/>
            <a:chOff x="2266950" y="1992980"/>
            <a:chExt cx="7658100" cy="2814961"/>
          </a:xfrm>
        </p:grpSpPr>
        <p:cxnSp>
          <p:nvCxnSpPr>
            <p:cNvPr id="8220" name="Google Shape;8220;p45"/>
            <p:cNvCxnSpPr>
              <a:endCxn id="8221" idx="0"/>
            </p:cNvCxnSpPr>
            <p:nvPr/>
          </p:nvCxnSpPr>
          <p:spPr>
            <a:xfrm flipH="1">
              <a:off x="2689225" y="1992980"/>
              <a:ext cx="308100" cy="2220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2" name="Google Shape;8222;p45"/>
            <p:cNvCxnSpPr>
              <a:stCxn id="8217" idx="4"/>
            </p:cNvCxnSpPr>
            <p:nvPr/>
          </p:nvCxnSpPr>
          <p:spPr>
            <a:xfrm flipH="1">
              <a:off x="4620444" y="3908564"/>
              <a:ext cx="98400" cy="474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3" name="Google Shape;8223;p45"/>
            <p:cNvCxnSpPr>
              <a:stCxn id="8217" idx="3"/>
            </p:cNvCxnSpPr>
            <p:nvPr/>
          </p:nvCxnSpPr>
          <p:spPr>
            <a:xfrm flipH="1">
              <a:off x="3727423" y="3799707"/>
              <a:ext cx="290400" cy="583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4" name="Google Shape;8224;p45"/>
            <p:cNvCxnSpPr/>
            <p:nvPr/>
          </p:nvCxnSpPr>
          <p:spPr>
            <a:xfrm flipH="1" rot="-5400000">
              <a:off x="2142972" y="3178358"/>
              <a:ext cx="2292656" cy="26035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5" name="Google Shape;8225;p45"/>
            <p:cNvCxnSpPr/>
            <p:nvPr/>
          </p:nvCxnSpPr>
          <p:spPr>
            <a:xfrm flipH="1">
              <a:off x="2955927" y="3021951"/>
              <a:ext cx="771524" cy="14329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6" name="Google Shape;8226;p45"/>
            <p:cNvCxnSpPr>
              <a:endCxn id="8227" idx="0"/>
            </p:cNvCxnSpPr>
            <p:nvPr/>
          </p:nvCxnSpPr>
          <p:spPr>
            <a:xfrm>
              <a:off x="5187031" y="3712280"/>
              <a:ext cx="422400" cy="50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8" name="Google Shape;8228;p45"/>
            <p:cNvCxnSpPr/>
            <p:nvPr/>
          </p:nvCxnSpPr>
          <p:spPr>
            <a:xfrm rot="5400000">
              <a:off x="6419350" y="3956601"/>
              <a:ext cx="583613" cy="29051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9" name="Google Shape;8229;p45"/>
            <p:cNvCxnSpPr/>
            <p:nvPr/>
          </p:nvCxnSpPr>
          <p:spPr>
            <a:xfrm flipH="1" rot="-5400000">
              <a:off x="7161610" y="4097200"/>
              <a:ext cx="511967" cy="8096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0" name="Google Shape;8230;p45"/>
            <p:cNvCxnSpPr>
              <a:stCxn id="8216" idx="5"/>
            </p:cNvCxnSpPr>
            <p:nvPr/>
          </p:nvCxnSpPr>
          <p:spPr>
            <a:xfrm>
              <a:off x="7934465" y="3799707"/>
              <a:ext cx="412800" cy="671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1" name="Google Shape;8231;p45"/>
            <p:cNvCxnSpPr>
              <a:stCxn id="8232" idx="4"/>
              <a:endCxn id="8233" idx="0"/>
            </p:cNvCxnSpPr>
            <p:nvPr/>
          </p:nvCxnSpPr>
          <p:spPr>
            <a:xfrm>
              <a:off x="8131307" y="2237400"/>
              <a:ext cx="398400" cy="1976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4" name="Google Shape;8234;p45"/>
            <p:cNvCxnSpPr/>
            <p:nvPr/>
          </p:nvCxnSpPr>
          <p:spPr>
            <a:xfrm flipH="1" rot="-5400000">
              <a:off x="8678012" y="3586364"/>
              <a:ext cx="1371713" cy="2428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5" name="Google Shape;8235;p45"/>
            <p:cNvCxnSpPr/>
            <p:nvPr/>
          </p:nvCxnSpPr>
          <p:spPr>
            <a:xfrm rot="5400000">
              <a:off x="7669052" y="3134824"/>
              <a:ext cx="1443359" cy="121761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36" name="Google Shape;8236;p45"/>
            <p:cNvSpPr/>
            <p:nvPr/>
          </p:nvSpPr>
          <p:spPr>
            <a:xfrm>
              <a:off x="3240088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21" name="Google Shape;8221;p45"/>
            <p:cNvSpPr/>
            <p:nvPr/>
          </p:nvSpPr>
          <p:spPr>
            <a:xfrm>
              <a:off x="226695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7" name="Google Shape;8237;p45"/>
            <p:cNvSpPr/>
            <p:nvPr/>
          </p:nvSpPr>
          <p:spPr>
            <a:xfrm>
              <a:off x="7134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8" name="Google Shape;8238;p45"/>
            <p:cNvSpPr/>
            <p:nvPr/>
          </p:nvSpPr>
          <p:spPr>
            <a:xfrm>
              <a:off x="6159500" y="4213880"/>
              <a:ext cx="846138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27" name="Google Shape;8227;p45"/>
            <p:cNvSpPr/>
            <p:nvPr/>
          </p:nvSpPr>
          <p:spPr>
            <a:xfrm>
              <a:off x="5186363" y="4213880"/>
              <a:ext cx="846137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9" name="Google Shape;8239;p45"/>
            <p:cNvSpPr/>
            <p:nvPr/>
          </p:nvSpPr>
          <p:spPr>
            <a:xfrm>
              <a:off x="4213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3" name="Google Shape;8233;p45"/>
            <p:cNvSpPr/>
            <p:nvPr/>
          </p:nvSpPr>
          <p:spPr>
            <a:xfrm>
              <a:off x="8107363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40" name="Google Shape;8240;p45"/>
            <p:cNvSpPr/>
            <p:nvPr/>
          </p:nvSpPr>
          <p:spPr>
            <a:xfrm>
              <a:off x="908050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</p:grpSp>
      <p:sp>
        <p:nvSpPr>
          <p:cNvPr id="8241" name="Google Shape;8241;p45"/>
          <p:cNvSpPr txBox="1"/>
          <p:nvPr/>
        </p:nvSpPr>
        <p:spPr>
          <a:xfrm>
            <a:off x="532110" y="5020506"/>
            <a:ext cx="11283366" cy="182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“center”: small # of well-connected large networks</a:t>
            </a:r>
            <a:endParaRPr/>
          </a:p>
          <a:p>
            <a:pPr indent="-280988" lvl="1" marL="4603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“tier-1” commercial ISPs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Level 3, Sprint, AT&amp;T, NTT),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 coverage</a:t>
            </a:r>
            <a:endParaRPr/>
          </a:p>
          <a:p>
            <a:pPr indent="-280988" lvl="1" marL="4603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content provider networks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Google, Facebook):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private network that connects its data centers to Internet, often bypassing tier-1, regional ISPs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2" name="Google Shape;8242;p45"/>
          <p:cNvGrpSpPr/>
          <p:nvPr/>
        </p:nvGrpSpPr>
        <p:grpSpPr>
          <a:xfrm>
            <a:off x="3727450" y="2136660"/>
            <a:ext cx="5191125" cy="1771904"/>
            <a:chOff x="3727450" y="2136660"/>
            <a:chExt cx="5191125" cy="1771904"/>
          </a:xfrm>
        </p:grpSpPr>
        <p:cxnSp>
          <p:nvCxnSpPr>
            <p:cNvPr id="8243" name="Google Shape;8243;p45"/>
            <p:cNvCxnSpPr>
              <a:stCxn id="8244" idx="5"/>
            </p:cNvCxnSpPr>
            <p:nvPr/>
          </p:nvCxnSpPr>
          <p:spPr>
            <a:xfrm>
              <a:off x="4222067" y="2951831"/>
              <a:ext cx="72000" cy="356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5" name="Google Shape;8245;p45"/>
            <p:cNvCxnSpPr/>
            <p:nvPr/>
          </p:nvCxnSpPr>
          <p:spPr>
            <a:xfrm rot="5400000">
              <a:off x="4730778" y="2617790"/>
              <a:ext cx="1074683" cy="1635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6" name="Google Shape;8246;p45"/>
            <p:cNvCxnSpPr/>
            <p:nvPr/>
          </p:nvCxnSpPr>
          <p:spPr>
            <a:xfrm flipH="1">
              <a:off x="5430838" y="2878660"/>
              <a:ext cx="811212" cy="51196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7" name="Google Shape;8247;p45"/>
            <p:cNvCxnSpPr>
              <a:stCxn id="8248" idx="5"/>
            </p:cNvCxnSpPr>
            <p:nvPr/>
          </p:nvCxnSpPr>
          <p:spPr>
            <a:xfrm>
              <a:off x="4041683" y="2136660"/>
              <a:ext cx="2281200" cy="1382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9" name="Google Shape;8249;p45"/>
            <p:cNvCxnSpPr/>
            <p:nvPr/>
          </p:nvCxnSpPr>
          <p:spPr>
            <a:xfrm flipH="1">
              <a:off x="7620000" y="2807014"/>
              <a:ext cx="1298575" cy="44032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17" name="Google Shape;8217;p45"/>
            <p:cNvSpPr/>
            <p:nvPr/>
          </p:nvSpPr>
          <p:spPr>
            <a:xfrm>
              <a:off x="37274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  <p:sp>
          <p:nvSpPr>
            <p:cNvPr id="8216" name="Google Shape;8216;p45"/>
            <p:cNvSpPr/>
            <p:nvPr/>
          </p:nvSpPr>
          <p:spPr>
            <a:xfrm>
              <a:off x="62420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  <p:cxnSp>
          <p:nvCxnSpPr>
            <p:cNvPr id="8250" name="Google Shape;8250;p45"/>
            <p:cNvCxnSpPr>
              <a:endCxn id="8216" idx="0"/>
            </p:cNvCxnSpPr>
            <p:nvPr/>
          </p:nvCxnSpPr>
          <p:spPr>
            <a:xfrm>
              <a:off x="6941844" y="2964242"/>
              <a:ext cx="291600" cy="20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251" name="Google Shape;8251;p45"/>
          <p:cNvGrpSpPr/>
          <p:nvPr/>
        </p:nvGrpSpPr>
        <p:grpSpPr>
          <a:xfrm>
            <a:off x="2347913" y="1287258"/>
            <a:ext cx="7329086" cy="1769461"/>
            <a:chOff x="2347913" y="1287258"/>
            <a:chExt cx="7329086" cy="1769461"/>
          </a:xfrm>
        </p:grpSpPr>
        <p:grpSp>
          <p:nvGrpSpPr>
            <p:cNvPr id="8252" name="Google Shape;8252;p45"/>
            <p:cNvGrpSpPr/>
            <p:nvPr/>
          </p:nvGrpSpPr>
          <p:grpSpPr>
            <a:xfrm>
              <a:off x="2347913" y="1287258"/>
              <a:ext cx="7329086" cy="1769461"/>
              <a:chOff x="2347913" y="1287258"/>
              <a:chExt cx="7329086" cy="1769461"/>
            </a:xfrm>
          </p:grpSpPr>
          <p:cxnSp>
            <p:nvCxnSpPr>
              <p:cNvPr id="8253" name="Google Shape;8253;p45"/>
              <p:cNvCxnSpPr/>
              <p:nvPr/>
            </p:nvCxnSpPr>
            <p:spPr>
              <a:xfrm flipH="1">
                <a:off x="4051300" y="2018914"/>
                <a:ext cx="3163888" cy="72690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4" name="Google Shape;8254;p45"/>
              <p:cNvCxnSpPr/>
              <p:nvPr/>
            </p:nvCxnSpPr>
            <p:spPr>
              <a:xfrm>
                <a:off x="8816343" y="2125983"/>
                <a:ext cx="183196" cy="46609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5" name="Google Shape;8255;p45"/>
              <p:cNvCxnSpPr/>
              <p:nvPr/>
            </p:nvCxnSpPr>
            <p:spPr>
              <a:xfrm flipH="1">
                <a:off x="6889752" y="2118360"/>
                <a:ext cx="486408" cy="61700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6" name="Google Shape;8256;p45"/>
              <p:cNvCxnSpPr/>
              <p:nvPr/>
            </p:nvCxnSpPr>
            <p:spPr>
              <a:xfrm rot="10800000">
                <a:off x="4294188" y="1860422"/>
                <a:ext cx="53181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7" name="Google Shape;8257;p45"/>
              <p:cNvCxnSpPr>
                <a:stCxn id="8232" idx="2"/>
                <a:endCxn id="8258" idx="6"/>
              </p:cNvCxnSpPr>
              <p:nvPr/>
            </p:nvCxnSpPr>
            <p:spPr>
              <a:xfrm flipH="1">
                <a:off x="6683228" y="1872695"/>
                <a:ext cx="4407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59" name="Google Shape;8259;p45"/>
              <p:cNvSpPr/>
              <p:nvPr/>
            </p:nvSpPr>
            <p:spPr>
              <a:xfrm>
                <a:off x="3402013" y="1287258"/>
                <a:ext cx="4460875" cy="429873"/>
              </a:xfrm>
              <a:prstGeom prst="arc">
                <a:avLst>
                  <a:gd fmla="val 10681875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8260" name="Google Shape;8260;p45"/>
              <p:cNvCxnSpPr/>
              <p:nvPr/>
            </p:nvCxnSpPr>
            <p:spPr>
              <a:xfrm flipH="1" rot="-5400000">
                <a:off x="3390276" y="2254903"/>
                <a:ext cx="429873" cy="2444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61" name="Google Shape;8261;p45"/>
              <p:cNvCxnSpPr/>
              <p:nvPr/>
            </p:nvCxnSpPr>
            <p:spPr>
              <a:xfrm flipH="1" rot="-5400000">
                <a:off x="6125374" y="2196331"/>
                <a:ext cx="474651" cy="40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62" name="Google Shape;8262;p45"/>
              <p:cNvCxnSpPr/>
              <p:nvPr/>
            </p:nvCxnSpPr>
            <p:spPr>
              <a:xfrm>
                <a:off x="6510338" y="2026377"/>
                <a:ext cx="2433637" cy="6448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48" name="Google Shape;8248;p45"/>
              <p:cNvSpPr/>
              <p:nvPr/>
            </p:nvSpPr>
            <p:spPr>
              <a:xfrm>
                <a:off x="2347913" y="1502195"/>
                <a:ext cx="1984375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8" name="Google Shape;8258;p45"/>
              <p:cNvSpPr/>
              <p:nvPr/>
            </p:nvSpPr>
            <p:spPr>
              <a:xfrm>
                <a:off x="4700588" y="1502195"/>
                <a:ext cx="1982787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63" name="Google Shape;8263;p45"/>
              <p:cNvGrpSpPr/>
              <p:nvPr/>
            </p:nvGrpSpPr>
            <p:grpSpPr>
              <a:xfrm>
                <a:off x="3480201" y="2504276"/>
                <a:ext cx="869150" cy="519599"/>
                <a:chOff x="553316" y="2968407"/>
                <a:chExt cx="869150" cy="552631"/>
              </a:xfrm>
            </p:grpSpPr>
            <p:sp>
              <p:nvSpPr>
                <p:cNvPr id="8244" name="Google Shape;8244;p45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4" name="Google Shape;8264;p45"/>
                <p:cNvSpPr txBox="1"/>
                <p:nvPr/>
              </p:nvSpPr>
              <p:spPr>
                <a:xfrm>
                  <a:off x="706987" y="2968407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b="0" i="0" lang="en-US" sz="2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b="0" i="0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65" name="Google Shape;8265;p45"/>
              <p:cNvGrpSpPr/>
              <p:nvPr/>
            </p:nvGrpSpPr>
            <p:grpSpPr>
              <a:xfrm>
                <a:off x="7123928" y="1507990"/>
                <a:ext cx="2014757" cy="729410"/>
                <a:chOff x="7123928" y="1507990"/>
                <a:chExt cx="2014757" cy="729410"/>
              </a:xfrm>
            </p:grpSpPr>
            <p:sp>
              <p:nvSpPr>
                <p:cNvPr id="8232" name="Google Shape;8232;p45"/>
                <p:cNvSpPr/>
                <p:nvPr/>
              </p:nvSpPr>
              <p:spPr>
                <a:xfrm>
                  <a:off x="7123928" y="1507990"/>
                  <a:ext cx="2014757" cy="729410"/>
                </a:xfrm>
                <a:prstGeom prst="ellipse">
                  <a:avLst/>
                </a:prstGeom>
                <a:solidFill>
                  <a:srgbClr val="FF6600">
                    <a:alpha val="69803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0" i="0" lang="en-US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   </a:t>
                  </a:r>
                  <a:endParaRPr/>
                </a:p>
              </p:txBody>
            </p:sp>
            <p:sp>
              <p:nvSpPr>
                <p:cNvPr id="8266" name="Google Shape;8266;p45"/>
                <p:cNvSpPr txBox="1"/>
                <p:nvPr/>
              </p:nvSpPr>
              <p:spPr>
                <a:xfrm>
                  <a:off x="7387834" y="1535785"/>
                  <a:ext cx="151676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Calibri"/>
                    <a:buNone/>
                  </a:pPr>
                  <a:r>
                    <a:rPr b="0" i="0" lang="en-US" sz="36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Google</a:t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67" name="Google Shape;8267;p45"/>
              <p:cNvGrpSpPr/>
              <p:nvPr/>
            </p:nvGrpSpPr>
            <p:grpSpPr>
              <a:xfrm>
                <a:off x="8807849" y="2554323"/>
                <a:ext cx="869150" cy="502396"/>
                <a:chOff x="553316" y="2997818"/>
                <a:chExt cx="869150" cy="534333"/>
              </a:xfrm>
            </p:grpSpPr>
            <p:sp>
              <p:nvSpPr>
                <p:cNvPr id="8268" name="Google Shape;8268;p45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9" name="Google Shape;8269;p45"/>
                <p:cNvSpPr txBox="1"/>
                <p:nvPr/>
              </p:nvSpPr>
              <p:spPr>
                <a:xfrm>
                  <a:off x="684127" y="3008931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b="0" i="0" lang="en-US" sz="2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b="0" i="0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70" name="Google Shape;8270;p45"/>
            <p:cNvGrpSpPr/>
            <p:nvPr/>
          </p:nvGrpSpPr>
          <p:grpSpPr>
            <a:xfrm>
              <a:off x="6173793" y="2537627"/>
              <a:ext cx="869150" cy="502396"/>
              <a:chOff x="553316" y="2997818"/>
              <a:chExt cx="869150" cy="534333"/>
            </a:xfrm>
          </p:grpSpPr>
          <p:sp>
            <p:nvSpPr>
              <p:cNvPr id="8271" name="Google Shape;8271;p45"/>
              <p:cNvSpPr/>
              <p:nvPr/>
            </p:nvSpPr>
            <p:spPr>
              <a:xfrm>
                <a:off x="553316" y="2997818"/>
                <a:ext cx="869150" cy="52322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2" name="Google Shape;8272;p45"/>
              <p:cNvSpPr txBox="1"/>
              <p:nvPr/>
            </p:nvSpPr>
            <p:spPr>
              <a:xfrm>
                <a:off x="684127" y="3008931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Calibri"/>
                  <a:buNone/>
                </a:pPr>
                <a:r>
                  <a:rPr b="0" i="0" lang="en-US" sz="2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73" name="Google Shape;8273;p4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8" name="Shape 8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9" name="Google Shape;8279;p46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8280" name="Google Shape;8280;p4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81" name="Google Shape;8281;p46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8282" name="Google Shape;82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7" name="Shape 8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8" name="Google Shape;8288;p47"/>
          <p:cNvCxnSpPr/>
          <p:nvPr/>
        </p:nvCxnSpPr>
        <p:spPr>
          <a:xfrm>
            <a:off x="5779371" y="4596717"/>
            <a:ext cx="1933575" cy="952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89" name="Google Shape;8289;p47"/>
          <p:cNvGrpSpPr/>
          <p:nvPr/>
        </p:nvGrpSpPr>
        <p:grpSpPr>
          <a:xfrm>
            <a:off x="4584882" y="4186185"/>
            <a:ext cx="1511352" cy="863670"/>
            <a:chOff x="7493876" y="2774731"/>
            <a:chExt cx="1481958" cy="894622"/>
          </a:xfrm>
        </p:grpSpPr>
        <p:sp>
          <p:nvSpPr>
            <p:cNvPr id="8290" name="Google Shape;8290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291" name="Google Shape;8291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292" name="Google Shape;8292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93" name="Google Shape;8293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4" name="Google Shape;8294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5" name="Google Shape;8295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6" name="Google Shape;8296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97" name="Google Shape;8297;p4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How do packet delay and loss occur?</a:t>
            </a:r>
            <a:endParaRPr sz="4400"/>
          </a:p>
        </p:txBody>
      </p:sp>
      <p:sp>
        <p:nvSpPr>
          <p:cNvPr id="8298" name="Google Shape;8298;p47"/>
          <p:cNvSpPr txBox="1"/>
          <p:nvPr>
            <p:ph idx="1" type="body"/>
          </p:nvPr>
        </p:nvSpPr>
        <p:spPr>
          <a:xfrm>
            <a:off x="825266" y="1253331"/>
            <a:ext cx="1113754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</a:t>
            </a:r>
            <a:r>
              <a:rPr i="1" lang="en-US">
                <a:solidFill>
                  <a:srgbClr val="C00000"/>
                </a:solidFill>
              </a:rPr>
              <a:t>queue</a:t>
            </a:r>
            <a:r>
              <a:rPr lang="en-US"/>
              <a:t> in router buffers, waiting for turn for transmission</a:t>
            </a:r>
            <a:endParaRPr/>
          </a:p>
          <a:p>
            <a:pPr indent="-277813" lvl="1" marL="75088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/>
              <a:t>queue length grows when arrival rate to link (temporarily) exceeds output link capacity </a:t>
            </a:r>
            <a:endParaRPr/>
          </a:p>
          <a:p>
            <a:pPr indent="-277813" lvl="0" marL="40798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/>
              <a:t>packet </a:t>
            </a:r>
            <a:r>
              <a:rPr i="1" lang="en-US">
                <a:solidFill>
                  <a:srgbClr val="CC0000"/>
                </a:solidFill>
              </a:rPr>
              <a:t>loss</a:t>
            </a:r>
            <a:r>
              <a:rPr lang="en-US">
                <a:solidFill>
                  <a:srgbClr val="CC0000"/>
                </a:solidFill>
              </a:rPr>
              <a:t> </a:t>
            </a:r>
            <a:r>
              <a:rPr lang="en-US"/>
              <a:t>occurs when memory to hold queued packets fills up</a:t>
            </a:r>
            <a:endParaRPr/>
          </a:p>
        </p:txBody>
      </p:sp>
      <p:cxnSp>
        <p:nvCxnSpPr>
          <p:cNvPr id="8299" name="Google Shape;8299;p47"/>
          <p:cNvCxnSpPr/>
          <p:nvPr/>
        </p:nvCxnSpPr>
        <p:spPr>
          <a:xfrm>
            <a:off x="3855321" y="4177617"/>
            <a:ext cx="741362" cy="3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0" name="Google Shape;8300;p47"/>
          <p:cNvSpPr/>
          <p:nvPr/>
        </p:nvSpPr>
        <p:spPr>
          <a:xfrm>
            <a:off x="5445996" y="4468129"/>
            <a:ext cx="147637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1" name="Google Shape;8301;p47"/>
          <p:cNvSpPr/>
          <p:nvPr/>
        </p:nvSpPr>
        <p:spPr>
          <a:xfrm>
            <a:off x="5601571" y="4468129"/>
            <a:ext cx="147637" cy="200025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2" name="Google Shape;8302;p47"/>
          <p:cNvSpPr/>
          <p:nvPr/>
        </p:nvSpPr>
        <p:spPr>
          <a:xfrm>
            <a:off x="5736508" y="4406217"/>
            <a:ext cx="147638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03" name="Google Shape;8303;p47"/>
          <p:cNvCxnSpPr/>
          <p:nvPr/>
        </p:nvCxnSpPr>
        <p:spPr>
          <a:xfrm flipH="1" rot="10800000">
            <a:off x="3853733" y="4717367"/>
            <a:ext cx="735013" cy="55086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4" name="Google Shape;8304;p47"/>
          <p:cNvSpPr/>
          <p:nvPr/>
        </p:nvSpPr>
        <p:spPr>
          <a:xfrm>
            <a:off x="4393483" y="4368117"/>
            <a:ext cx="147638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05" name="Google Shape;8305;p47"/>
          <p:cNvCxnSpPr/>
          <p:nvPr/>
        </p:nvCxnSpPr>
        <p:spPr>
          <a:xfrm>
            <a:off x="4344271" y="4304617"/>
            <a:ext cx="21113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6" name="Google Shape;8306;p47"/>
          <p:cNvSpPr txBox="1"/>
          <p:nvPr/>
        </p:nvSpPr>
        <p:spPr>
          <a:xfrm>
            <a:off x="3021677" y="3861704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307" name="Google Shape;8307;p47"/>
          <p:cNvSpPr txBox="1"/>
          <p:nvPr/>
        </p:nvSpPr>
        <p:spPr>
          <a:xfrm>
            <a:off x="3094654" y="4814204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308" name="Google Shape;8308;p47"/>
          <p:cNvGrpSpPr/>
          <p:nvPr/>
        </p:nvGrpSpPr>
        <p:grpSpPr>
          <a:xfrm>
            <a:off x="3128246" y="3861704"/>
            <a:ext cx="779462" cy="679450"/>
            <a:chOff x="-44" y="1473"/>
            <a:chExt cx="981" cy="1105"/>
          </a:xfrm>
        </p:grpSpPr>
        <p:pic>
          <p:nvPicPr>
            <p:cNvPr descr="desktop_computer_stylized_medium" id="8309" name="Google Shape;8309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0" name="Google Shape;8310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desktop_computer_stylized_medium" id="8311" name="Google Shape;83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223290" y="4868179"/>
            <a:ext cx="779462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2" name="Google Shape;8312;p47"/>
          <p:cNvSpPr/>
          <p:nvPr/>
        </p:nvSpPr>
        <p:spPr>
          <a:xfrm flipH="1">
            <a:off x="3555416" y="4933357"/>
            <a:ext cx="379004" cy="31113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3" name="Google Shape;8313;p47"/>
          <p:cNvSpPr/>
          <p:nvPr/>
        </p:nvSpPr>
        <p:spPr>
          <a:xfrm>
            <a:off x="3956921" y="5023754"/>
            <a:ext cx="139700" cy="185738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14" name="Google Shape;8314;p47"/>
          <p:cNvCxnSpPr/>
          <p:nvPr/>
        </p:nvCxnSpPr>
        <p:spPr>
          <a:xfrm flipH="1" rot="10800000">
            <a:off x="4131546" y="4993592"/>
            <a:ext cx="220662" cy="1619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15" name="Google Shape;8315;p47"/>
          <p:cNvSpPr/>
          <p:nvPr/>
        </p:nvSpPr>
        <p:spPr>
          <a:xfrm>
            <a:off x="5293596" y="4469717"/>
            <a:ext cx="147637" cy="200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6" name="Google Shape;8316;p47"/>
          <p:cNvSpPr/>
          <p:nvPr/>
        </p:nvSpPr>
        <p:spPr>
          <a:xfrm>
            <a:off x="5144371" y="4468129"/>
            <a:ext cx="147637" cy="200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7" name="Google Shape;8317;p47"/>
          <p:cNvSpPr/>
          <p:nvPr/>
        </p:nvSpPr>
        <p:spPr>
          <a:xfrm>
            <a:off x="4991971" y="4471304"/>
            <a:ext cx="147637" cy="200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18" name="Google Shape;8318;p47"/>
          <p:cNvGrpSpPr/>
          <p:nvPr/>
        </p:nvGrpSpPr>
        <p:grpSpPr>
          <a:xfrm>
            <a:off x="4277596" y="3137806"/>
            <a:ext cx="5876927" cy="1239838"/>
            <a:chOff x="1279" y="2225"/>
            <a:chExt cx="3702" cy="781"/>
          </a:xfrm>
        </p:grpSpPr>
        <p:sp>
          <p:nvSpPr>
            <p:cNvPr id="8319" name="Google Shape;8319;p47"/>
            <p:cNvSpPr txBox="1"/>
            <p:nvPr/>
          </p:nvSpPr>
          <p:spPr>
            <a:xfrm>
              <a:off x="1279" y="2225"/>
              <a:ext cx="3702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being transmitted </a:t>
              </a: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(transmission delay)</a:t>
              </a:r>
              <a:endParaRPr/>
            </a:p>
          </p:txBody>
        </p:sp>
        <p:cxnSp>
          <p:nvCxnSpPr>
            <p:cNvPr id="8320" name="Google Shape;8320;p47"/>
            <p:cNvCxnSpPr/>
            <p:nvPr/>
          </p:nvCxnSpPr>
          <p:spPr>
            <a:xfrm flipH="1">
              <a:off x="2259" y="2462"/>
              <a:ext cx="836" cy="5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21" name="Google Shape;8321;p47"/>
          <p:cNvGrpSpPr/>
          <p:nvPr/>
        </p:nvGrpSpPr>
        <p:grpSpPr>
          <a:xfrm>
            <a:off x="5550773" y="4742762"/>
            <a:ext cx="5216531" cy="900111"/>
            <a:chOff x="2103" y="3214"/>
            <a:chExt cx="3286" cy="567"/>
          </a:xfrm>
        </p:grpSpPr>
        <p:sp>
          <p:nvSpPr>
            <p:cNvPr id="8322" name="Google Shape;8322;p47"/>
            <p:cNvSpPr txBox="1"/>
            <p:nvPr/>
          </p:nvSpPr>
          <p:spPr>
            <a:xfrm>
              <a:off x="2530" y="3490"/>
              <a:ext cx="2859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packets in buffers</a:t>
              </a: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(queueing delay)</a:t>
              </a:r>
              <a:endParaRPr/>
            </a:p>
          </p:txBody>
        </p:sp>
        <p:cxnSp>
          <p:nvCxnSpPr>
            <p:cNvPr id="8323" name="Google Shape;8323;p47"/>
            <p:cNvCxnSpPr/>
            <p:nvPr/>
          </p:nvCxnSpPr>
          <p:spPr>
            <a:xfrm rot="10800000">
              <a:off x="2103" y="3214"/>
              <a:ext cx="471" cy="4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24" name="Google Shape;8324;p47"/>
          <p:cNvGrpSpPr/>
          <p:nvPr/>
        </p:nvGrpSpPr>
        <p:grpSpPr>
          <a:xfrm>
            <a:off x="4468095" y="4704672"/>
            <a:ext cx="5173663" cy="1757364"/>
            <a:chOff x="1421" y="3190"/>
            <a:chExt cx="3259" cy="1107"/>
          </a:xfrm>
        </p:grpSpPr>
        <p:cxnSp>
          <p:nvCxnSpPr>
            <p:cNvPr id="8325" name="Google Shape;8325;p47"/>
            <p:cNvCxnSpPr/>
            <p:nvPr/>
          </p:nvCxnSpPr>
          <p:spPr>
            <a:xfrm flipH="1" rot="10800000">
              <a:off x="1793" y="3190"/>
              <a:ext cx="110" cy="6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26" name="Google Shape;8326;p47"/>
            <p:cNvSpPr txBox="1"/>
            <p:nvPr/>
          </p:nvSpPr>
          <p:spPr>
            <a:xfrm>
              <a:off x="1421" y="3774"/>
              <a:ext cx="3259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free (available) buffers: arriving packets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dropped (</a:t>
              </a: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loss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 if no free buffers</a:t>
              </a:r>
              <a:endParaRPr/>
            </a:p>
          </p:txBody>
        </p:sp>
      </p:grpSp>
      <p:grpSp>
        <p:nvGrpSpPr>
          <p:cNvPr id="8327" name="Google Shape;8327;p47"/>
          <p:cNvGrpSpPr/>
          <p:nvPr/>
        </p:nvGrpSpPr>
        <p:grpSpPr>
          <a:xfrm>
            <a:off x="7723011" y="4224627"/>
            <a:ext cx="1511352" cy="863670"/>
            <a:chOff x="7493876" y="2774731"/>
            <a:chExt cx="1481958" cy="894622"/>
          </a:xfrm>
        </p:grpSpPr>
        <p:sp>
          <p:nvSpPr>
            <p:cNvPr id="8328" name="Google Shape;8328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29" name="Google Shape;8329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30" name="Google Shape;8330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31" name="Google Shape;8331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2" name="Google Shape;8332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3" name="Google Shape;8333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4" name="Google Shape;8334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35" name="Google Shape;8335;p4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0" name="Shape 8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1" name="Google Shape;8341;p48"/>
          <p:cNvGrpSpPr/>
          <p:nvPr/>
        </p:nvGrpSpPr>
        <p:grpSpPr>
          <a:xfrm>
            <a:off x="3364429" y="1767623"/>
            <a:ext cx="1511352" cy="863670"/>
            <a:chOff x="7493876" y="2774731"/>
            <a:chExt cx="1481958" cy="894622"/>
          </a:xfrm>
        </p:grpSpPr>
        <p:sp>
          <p:nvSpPr>
            <p:cNvPr id="8342" name="Google Shape;8342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43" name="Google Shape;8343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44" name="Google Shape;8344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45" name="Google Shape;8345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6" name="Google Shape;8346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7" name="Google Shape;8347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8" name="Google Shape;8348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49" name="Google Shape;8349;p4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delay: four sources</a:t>
            </a:r>
            <a:endParaRPr sz="4400"/>
          </a:p>
        </p:txBody>
      </p:sp>
      <p:sp>
        <p:nvSpPr>
          <p:cNvPr id="8350" name="Google Shape;8350;p48"/>
          <p:cNvSpPr txBox="1"/>
          <p:nvPr/>
        </p:nvSpPr>
        <p:spPr>
          <a:xfrm>
            <a:off x="1621934" y="4604492"/>
            <a:ext cx="3810000" cy="1839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nodal processing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3362" lvl="0" marL="349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bit errors</a:t>
            </a:r>
            <a:endParaRPr/>
          </a:p>
          <a:p>
            <a:pPr indent="-233362" lvl="0" marL="349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output link</a:t>
            </a:r>
            <a:endParaRPr/>
          </a:p>
          <a:p>
            <a:pPr indent="-233362" lvl="0" marL="349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typically &lt; microsecs</a:t>
            </a:r>
            <a:endParaRPr/>
          </a:p>
        </p:txBody>
      </p:sp>
      <p:sp>
        <p:nvSpPr>
          <p:cNvPr id="8351" name="Google Shape;8351;p48"/>
          <p:cNvSpPr/>
          <p:nvPr/>
        </p:nvSpPr>
        <p:spPr>
          <a:xfrm>
            <a:off x="6212541" y="4536106"/>
            <a:ext cx="5054724" cy="139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4488" lvl="0" marL="3444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7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queueing delay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waiting at output link for transmission 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depends on congestion level of router</a:t>
            </a:r>
            <a:endParaRPr/>
          </a:p>
        </p:txBody>
      </p:sp>
      <p:cxnSp>
        <p:nvCxnSpPr>
          <p:cNvPr id="8352" name="Google Shape;8352;p48"/>
          <p:cNvCxnSpPr/>
          <p:nvPr/>
        </p:nvCxnSpPr>
        <p:spPr>
          <a:xfrm>
            <a:off x="2621011" y="1783635"/>
            <a:ext cx="741403" cy="3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3" name="Google Shape;8353;p48"/>
          <p:cNvSpPr/>
          <p:nvPr/>
        </p:nvSpPr>
        <p:spPr>
          <a:xfrm>
            <a:off x="5464378" y="2002710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4" name="Google Shape;8354;p48"/>
          <p:cNvSpPr/>
          <p:nvPr/>
        </p:nvSpPr>
        <p:spPr>
          <a:xfrm>
            <a:off x="4211773" y="2074148"/>
            <a:ext cx="147645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5" name="Google Shape;8355;p48"/>
          <p:cNvSpPr/>
          <p:nvPr/>
        </p:nvSpPr>
        <p:spPr>
          <a:xfrm>
            <a:off x="4373707" y="2074148"/>
            <a:ext cx="147645" cy="200025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6" name="Google Shape;8356;p48"/>
          <p:cNvCxnSpPr/>
          <p:nvPr/>
        </p:nvCxnSpPr>
        <p:spPr>
          <a:xfrm>
            <a:off x="7042061" y="1833751"/>
            <a:ext cx="3667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7" name="Google Shape;8357;p48"/>
          <p:cNvSpPr/>
          <p:nvPr/>
        </p:nvSpPr>
        <p:spPr>
          <a:xfrm>
            <a:off x="4502301" y="20122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8" name="Google Shape;8358;p48"/>
          <p:cNvSpPr txBox="1"/>
          <p:nvPr/>
        </p:nvSpPr>
        <p:spPr>
          <a:xfrm>
            <a:off x="5370720" y="1587878"/>
            <a:ext cx="17004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9" name="Google Shape;8359;p48"/>
          <p:cNvCxnSpPr/>
          <p:nvPr/>
        </p:nvCxnSpPr>
        <p:spPr>
          <a:xfrm rot="10800000">
            <a:off x="5073803" y="1831109"/>
            <a:ext cx="31910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0" name="Google Shape;8360;p48"/>
          <p:cNvSpPr txBox="1"/>
          <p:nvPr/>
        </p:nvSpPr>
        <p:spPr>
          <a:xfrm>
            <a:off x="3016098" y="2729785"/>
            <a:ext cx="1511824" cy="69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cxnSp>
        <p:nvCxnSpPr>
          <p:cNvPr id="8361" name="Google Shape;8361;p48"/>
          <p:cNvCxnSpPr/>
          <p:nvPr/>
        </p:nvCxnSpPr>
        <p:spPr>
          <a:xfrm rot="10800000">
            <a:off x="3363541" y="2729991"/>
            <a:ext cx="8334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362" name="Google Shape;8362;p48"/>
          <p:cNvCxnSpPr/>
          <p:nvPr/>
        </p:nvCxnSpPr>
        <p:spPr>
          <a:xfrm rot="10800000">
            <a:off x="4187959" y="2536110"/>
            <a:ext cx="3857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363" name="Google Shape;8363;p48"/>
          <p:cNvSpPr txBox="1"/>
          <p:nvPr/>
        </p:nvSpPr>
        <p:spPr>
          <a:xfrm>
            <a:off x="4595969" y="2957464"/>
            <a:ext cx="1354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64" name="Google Shape;8364;p48"/>
          <p:cNvCxnSpPr/>
          <p:nvPr/>
        </p:nvCxnSpPr>
        <p:spPr>
          <a:xfrm rot="10800000">
            <a:off x="4349892" y="2536110"/>
            <a:ext cx="595346" cy="552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5" name="Google Shape;8365;p48"/>
          <p:cNvSpPr/>
          <p:nvPr/>
        </p:nvSpPr>
        <p:spPr>
          <a:xfrm>
            <a:off x="1743075" y="3585728"/>
            <a:ext cx="6175328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66" name="Google Shape;8366;p48"/>
          <p:cNvCxnSpPr/>
          <p:nvPr/>
        </p:nvCxnSpPr>
        <p:spPr>
          <a:xfrm flipH="1" rot="10800000">
            <a:off x="2619131" y="2323384"/>
            <a:ext cx="735346" cy="54993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7" name="Google Shape;8367;p48"/>
          <p:cNvSpPr/>
          <p:nvPr/>
        </p:nvSpPr>
        <p:spPr>
          <a:xfrm>
            <a:off x="3159202" y="19741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68" name="Google Shape;8368;p48"/>
          <p:cNvCxnSpPr/>
          <p:nvPr/>
        </p:nvCxnSpPr>
        <p:spPr>
          <a:xfrm>
            <a:off x="3109988" y="1910635"/>
            <a:ext cx="21114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9" name="Google Shape;8369;p48"/>
          <p:cNvSpPr txBox="1"/>
          <p:nvPr/>
        </p:nvSpPr>
        <p:spPr>
          <a:xfrm>
            <a:off x="1816815" y="1467723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370" name="Google Shape;8370;p48"/>
          <p:cNvSpPr txBox="1"/>
          <p:nvPr/>
        </p:nvSpPr>
        <p:spPr>
          <a:xfrm>
            <a:off x="1845558" y="2420223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371" name="Google Shape;8371;p48"/>
          <p:cNvGrpSpPr/>
          <p:nvPr/>
        </p:nvGrpSpPr>
        <p:grpSpPr>
          <a:xfrm>
            <a:off x="1923392" y="1467723"/>
            <a:ext cx="779505" cy="679450"/>
            <a:chOff x="-44" y="1473"/>
            <a:chExt cx="981" cy="1105"/>
          </a:xfrm>
        </p:grpSpPr>
        <p:pic>
          <p:nvPicPr>
            <p:cNvPr descr="desktop_computer_stylized_medium" id="8372" name="Google Shape;8372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3" name="Google Shape;8373;p4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4" name="Google Shape;8374;p48"/>
          <p:cNvGrpSpPr/>
          <p:nvPr/>
        </p:nvGrpSpPr>
        <p:grpSpPr>
          <a:xfrm>
            <a:off x="1914200" y="2474691"/>
            <a:ext cx="779506" cy="679450"/>
            <a:chOff x="-44" y="1473"/>
            <a:chExt cx="981" cy="1105"/>
          </a:xfrm>
        </p:grpSpPr>
        <p:pic>
          <p:nvPicPr>
            <p:cNvPr descr="desktop_computer_stylized_medium" id="8375" name="Google Shape;8375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6" name="Google Shape;8376;p4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77" name="Google Shape;8377;p48"/>
          <p:cNvSpPr txBox="1"/>
          <p:nvPr/>
        </p:nvSpPr>
        <p:spPr>
          <a:xfrm>
            <a:off x="2833286" y="1145961"/>
            <a:ext cx="1768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cxnSp>
        <p:nvCxnSpPr>
          <p:cNvPr id="8378" name="Google Shape;8378;p48"/>
          <p:cNvCxnSpPr/>
          <p:nvPr/>
        </p:nvCxnSpPr>
        <p:spPr>
          <a:xfrm>
            <a:off x="4038725" y="1443910"/>
            <a:ext cx="528667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9" name="Google Shape;8379;p48"/>
          <p:cNvSpPr/>
          <p:nvPr/>
        </p:nvSpPr>
        <p:spPr>
          <a:xfrm>
            <a:off x="2722441" y="2630267"/>
            <a:ext cx="139773" cy="185197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0" name="Google Shape;8380;p48"/>
          <p:cNvCxnSpPr/>
          <p:nvPr/>
        </p:nvCxnSpPr>
        <p:spPr>
          <a:xfrm flipH="1" rot="10800000">
            <a:off x="2897771" y="2599885"/>
            <a:ext cx="219680" cy="1619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1" name="Google Shape;8381;p48"/>
          <p:cNvCxnSpPr/>
          <p:nvPr/>
        </p:nvCxnSpPr>
        <p:spPr>
          <a:xfrm>
            <a:off x="4880582" y="2238559"/>
            <a:ext cx="338899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382" name="Google Shape;8382;p48"/>
          <p:cNvGrpSpPr/>
          <p:nvPr/>
        </p:nvGrpSpPr>
        <p:grpSpPr>
          <a:xfrm>
            <a:off x="7991016" y="1778258"/>
            <a:ext cx="1511352" cy="863670"/>
            <a:chOff x="7493876" y="2774731"/>
            <a:chExt cx="1481958" cy="894622"/>
          </a:xfrm>
        </p:grpSpPr>
        <p:sp>
          <p:nvSpPr>
            <p:cNvPr id="8383" name="Google Shape;8383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84" name="Google Shape;8384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85" name="Google Shape;8385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86" name="Google Shape;8386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7" name="Google Shape;8387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8" name="Google Shape;8388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9" name="Google Shape;8389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90" name="Google Shape;8390;p4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5" name="Shape 8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6" name="Google Shape;8396;p49"/>
          <p:cNvGrpSpPr/>
          <p:nvPr/>
        </p:nvGrpSpPr>
        <p:grpSpPr>
          <a:xfrm>
            <a:off x="3364429" y="1767623"/>
            <a:ext cx="1511352" cy="863670"/>
            <a:chOff x="7493876" y="2774731"/>
            <a:chExt cx="1481958" cy="894622"/>
          </a:xfrm>
        </p:grpSpPr>
        <p:sp>
          <p:nvSpPr>
            <p:cNvPr id="8397" name="Google Shape;8397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98" name="Google Shape;8398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99" name="Google Shape;8399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400" name="Google Shape;8400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1" name="Google Shape;8401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2" name="Google Shape;8402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3" name="Google Shape;8403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04" name="Google Shape;8404;p4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delay: four sources</a:t>
            </a:r>
            <a:endParaRPr sz="4400"/>
          </a:p>
        </p:txBody>
      </p:sp>
      <p:cxnSp>
        <p:nvCxnSpPr>
          <p:cNvPr id="8405" name="Google Shape;8405;p49"/>
          <p:cNvCxnSpPr/>
          <p:nvPr/>
        </p:nvCxnSpPr>
        <p:spPr>
          <a:xfrm>
            <a:off x="2621011" y="1783635"/>
            <a:ext cx="741403" cy="3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6" name="Google Shape;8406;p49"/>
          <p:cNvSpPr/>
          <p:nvPr/>
        </p:nvSpPr>
        <p:spPr>
          <a:xfrm>
            <a:off x="5464378" y="2002710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7" name="Google Shape;8407;p49"/>
          <p:cNvSpPr/>
          <p:nvPr/>
        </p:nvSpPr>
        <p:spPr>
          <a:xfrm>
            <a:off x="4211773" y="2074148"/>
            <a:ext cx="147645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8" name="Google Shape;8408;p49"/>
          <p:cNvSpPr/>
          <p:nvPr/>
        </p:nvSpPr>
        <p:spPr>
          <a:xfrm>
            <a:off x="4373707" y="2074148"/>
            <a:ext cx="147645" cy="200025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09" name="Google Shape;8409;p49"/>
          <p:cNvCxnSpPr/>
          <p:nvPr/>
        </p:nvCxnSpPr>
        <p:spPr>
          <a:xfrm>
            <a:off x="7042061" y="1833751"/>
            <a:ext cx="3667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0" name="Google Shape;8410;p49"/>
          <p:cNvSpPr/>
          <p:nvPr/>
        </p:nvSpPr>
        <p:spPr>
          <a:xfrm>
            <a:off x="4502301" y="20122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1" name="Google Shape;8411;p49"/>
          <p:cNvSpPr txBox="1"/>
          <p:nvPr/>
        </p:nvSpPr>
        <p:spPr>
          <a:xfrm>
            <a:off x="5370720" y="1587878"/>
            <a:ext cx="17004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2" name="Google Shape;8412;p49"/>
          <p:cNvCxnSpPr/>
          <p:nvPr/>
        </p:nvCxnSpPr>
        <p:spPr>
          <a:xfrm rot="10800000">
            <a:off x="5073803" y="1831109"/>
            <a:ext cx="31910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3" name="Google Shape;8413;p49"/>
          <p:cNvSpPr txBox="1"/>
          <p:nvPr/>
        </p:nvSpPr>
        <p:spPr>
          <a:xfrm>
            <a:off x="3016098" y="2729785"/>
            <a:ext cx="1511824" cy="69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cxnSp>
        <p:nvCxnSpPr>
          <p:cNvPr id="8414" name="Google Shape;8414;p49"/>
          <p:cNvCxnSpPr/>
          <p:nvPr/>
        </p:nvCxnSpPr>
        <p:spPr>
          <a:xfrm rot="10800000">
            <a:off x="3363541" y="2729991"/>
            <a:ext cx="8334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15" name="Google Shape;8415;p49"/>
          <p:cNvCxnSpPr/>
          <p:nvPr/>
        </p:nvCxnSpPr>
        <p:spPr>
          <a:xfrm rot="10800000">
            <a:off x="4187959" y="2536110"/>
            <a:ext cx="3857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416" name="Google Shape;8416;p49"/>
          <p:cNvSpPr txBox="1"/>
          <p:nvPr/>
        </p:nvSpPr>
        <p:spPr>
          <a:xfrm>
            <a:off x="4595969" y="2957464"/>
            <a:ext cx="1354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7" name="Google Shape;8417;p49"/>
          <p:cNvCxnSpPr/>
          <p:nvPr/>
        </p:nvCxnSpPr>
        <p:spPr>
          <a:xfrm rot="10800000">
            <a:off x="4349892" y="2536110"/>
            <a:ext cx="595346" cy="552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8" name="Google Shape;8418;p49"/>
          <p:cNvSpPr/>
          <p:nvPr/>
        </p:nvSpPr>
        <p:spPr>
          <a:xfrm>
            <a:off x="1743075" y="3585728"/>
            <a:ext cx="6175328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9" name="Google Shape;8419;p49"/>
          <p:cNvCxnSpPr/>
          <p:nvPr/>
        </p:nvCxnSpPr>
        <p:spPr>
          <a:xfrm flipH="1" rot="10800000">
            <a:off x="2619131" y="2323384"/>
            <a:ext cx="735346" cy="54993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0" name="Google Shape;8420;p49"/>
          <p:cNvSpPr/>
          <p:nvPr/>
        </p:nvSpPr>
        <p:spPr>
          <a:xfrm>
            <a:off x="3159202" y="19741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21" name="Google Shape;8421;p49"/>
          <p:cNvCxnSpPr/>
          <p:nvPr/>
        </p:nvCxnSpPr>
        <p:spPr>
          <a:xfrm>
            <a:off x="3109988" y="1910635"/>
            <a:ext cx="21114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22" name="Google Shape;8422;p49"/>
          <p:cNvSpPr txBox="1"/>
          <p:nvPr/>
        </p:nvSpPr>
        <p:spPr>
          <a:xfrm>
            <a:off x="1816815" y="1467723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423" name="Google Shape;8423;p49"/>
          <p:cNvSpPr txBox="1"/>
          <p:nvPr/>
        </p:nvSpPr>
        <p:spPr>
          <a:xfrm>
            <a:off x="1845558" y="2420223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424" name="Google Shape;8424;p49"/>
          <p:cNvGrpSpPr/>
          <p:nvPr/>
        </p:nvGrpSpPr>
        <p:grpSpPr>
          <a:xfrm>
            <a:off x="1923392" y="1467723"/>
            <a:ext cx="779505" cy="679450"/>
            <a:chOff x="-44" y="1473"/>
            <a:chExt cx="981" cy="1105"/>
          </a:xfrm>
        </p:grpSpPr>
        <p:pic>
          <p:nvPicPr>
            <p:cNvPr descr="desktop_computer_stylized_medium" id="8425" name="Google Shape;8425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6" name="Google Shape;8426;p4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7" name="Google Shape;8427;p49"/>
          <p:cNvGrpSpPr/>
          <p:nvPr/>
        </p:nvGrpSpPr>
        <p:grpSpPr>
          <a:xfrm>
            <a:off x="1914200" y="2474691"/>
            <a:ext cx="779506" cy="679450"/>
            <a:chOff x="-44" y="1473"/>
            <a:chExt cx="981" cy="1105"/>
          </a:xfrm>
        </p:grpSpPr>
        <p:pic>
          <p:nvPicPr>
            <p:cNvPr descr="desktop_computer_stylized_medium" id="8428" name="Google Shape;8428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9" name="Google Shape;8429;p4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0" name="Google Shape;8430;p49"/>
          <p:cNvSpPr txBox="1"/>
          <p:nvPr/>
        </p:nvSpPr>
        <p:spPr>
          <a:xfrm>
            <a:off x="2833286" y="1145961"/>
            <a:ext cx="1768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cxnSp>
        <p:nvCxnSpPr>
          <p:cNvPr id="8431" name="Google Shape;8431;p49"/>
          <p:cNvCxnSpPr/>
          <p:nvPr/>
        </p:nvCxnSpPr>
        <p:spPr>
          <a:xfrm>
            <a:off x="4038725" y="1443910"/>
            <a:ext cx="528667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2" name="Google Shape;8432;p49"/>
          <p:cNvSpPr/>
          <p:nvPr/>
        </p:nvSpPr>
        <p:spPr>
          <a:xfrm>
            <a:off x="2722441" y="2630267"/>
            <a:ext cx="139773" cy="185197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33" name="Google Shape;8433;p49"/>
          <p:cNvCxnSpPr/>
          <p:nvPr/>
        </p:nvCxnSpPr>
        <p:spPr>
          <a:xfrm flipH="1" rot="10800000">
            <a:off x="2897771" y="2599885"/>
            <a:ext cx="219680" cy="1619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4" name="Google Shape;8434;p49"/>
          <p:cNvCxnSpPr/>
          <p:nvPr/>
        </p:nvCxnSpPr>
        <p:spPr>
          <a:xfrm>
            <a:off x="4880582" y="2238559"/>
            <a:ext cx="338899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435" name="Google Shape;8435;p49"/>
          <p:cNvGrpSpPr/>
          <p:nvPr/>
        </p:nvGrpSpPr>
        <p:grpSpPr>
          <a:xfrm>
            <a:off x="7991016" y="1778258"/>
            <a:ext cx="1511352" cy="863670"/>
            <a:chOff x="7493876" y="2774731"/>
            <a:chExt cx="1481958" cy="894622"/>
          </a:xfrm>
        </p:grpSpPr>
        <p:sp>
          <p:nvSpPr>
            <p:cNvPr id="8436" name="Google Shape;8436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437" name="Google Shape;8437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438" name="Google Shape;8438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439" name="Google Shape;8439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0" name="Google Shape;8440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1" name="Google Shape;844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2" name="Google Shape;844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43" name="Google Shape;8443;p49"/>
          <p:cNvSpPr/>
          <p:nvPr/>
        </p:nvSpPr>
        <p:spPr>
          <a:xfrm>
            <a:off x="1231746" y="4297060"/>
            <a:ext cx="4380277" cy="2078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transmission delay: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packet length (bits) 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link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 rate (bps)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L/R</a:t>
            </a:r>
            <a:endParaRPr/>
          </a:p>
        </p:txBody>
      </p:sp>
      <p:sp>
        <p:nvSpPr>
          <p:cNvPr id="8444" name="Google Shape;8444;p49"/>
          <p:cNvSpPr/>
          <p:nvPr/>
        </p:nvSpPr>
        <p:spPr>
          <a:xfrm>
            <a:off x="6527008" y="4304008"/>
            <a:ext cx="5147743" cy="2190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propagation delay:</a:t>
            </a:r>
            <a:endParaRPr b="0" i="0" sz="18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length of physical link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propagation speed (~2x10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m/sec)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grpSp>
        <p:nvGrpSpPr>
          <p:cNvPr id="8445" name="Google Shape;8445;p49"/>
          <p:cNvGrpSpPr/>
          <p:nvPr/>
        </p:nvGrpSpPr>
        <p:grpSpPr>
          <a:xfrm>
            <a:off x="1211117" y="5494308"/>
            <a:ext cx="7076415" cy="1127327"/>
            <a:chOff x="1211117" y="5568048"/>
            <a:chExt cx="7076415" cy="1127327"/>
          </a:xfrm>
        </p:grpSpPr>
        <p:sp>
          <p:nvSpPr>
            <p:cNvPr id="8446" name="Google Shape;8446;p49"/>
            <p:cNvSpPr txBox="1"/>
            <p:nvPr/>
          </p:nvSpPr>
          <p:spPr>
            <a:xfrm>
              <a:off x="3836662" y="5864378"/>
              <a:ext cx="210522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0" baseline="-25000" i="0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trans</a:t>
              </a:r>
              <a:r>
                <a:rPr b="0" baseline="-2500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b="0" i="1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0" baseline="-25000" i="0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prop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very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different</a:t>
              </a:r>
              <a:endParaRPr/>
            </a:p>
          </p:txBody>
        </p:sp>
        <p:sp>
          <p:nvSpPr>
            <p:cNvPr id="8447" name="Google Shape;8447;p49"/>
            <p:cNvSpPr/>
            <p:nvPr/>
          </p:nvSpPr>
          <p:spPr>
            <a:xfrm>
              <a:off x="1211117" y="5568048"/>
              <a:ext cx="1869375" cy="500634"/>
            </a:xfrm>
            <a:prstGeom prst="ellipse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8" name="Google Shape;8448;p49"/>
            <p:cNvSpPr/>
            <p:nvPr/>
          </p:nvSpPr>
          <p:spPr>
            <a:xfrm>
              <a:off x="6418157" y="5570209"/>
              <a:ext cx="1869375" cy="500634"/>
            </a:xfrm>
            <a:prstGeom prst="ellipse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449" name="Google Shape;8449;p49"/>
            <p:cNvCxnSpPr>
              <a:stCxn id="8448" idx="2"/>
            </p:cNvCxnSpPr>
            <p:nvPr/>
          </p:nvCxnSpPr>
          <p:spPr>
            <a:xfrm flipH="1">
              <a:off x="5393057" y="5820526"/>
              <a:ext cx="1025100" cy="2481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50" name="Google Shape;8450;p49"/>
            <p:cNvCxnSpPr/>
            <p:nvPr/>
          </p:nvCxnSpPr>
          <p:spPr>
            <a:xfrm>
              <a:off x="3097924" y="5820526"/>
              <a:ext cx="940801" cy="248156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451" name="Google Shape;8451;p4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"/>
          <p:cNvSpPr txBox="1"/>
          <p:nvPr>
            <p:ph idx="1" type="body"/>
          </p:nvPr>
        </p:nvSpPr>
        <p:spPr>
          <a:xfrm>
            <a:off x="713958" y="1708456"/>
            <a:ext cx="5394571" cy="95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i="1" lang="en-US">
                <a:solidFill>
                  <a:srgbClr val="CC0000"/>
                </a:solidFill>
              </a:rPr>
              <a:t>Internet: “</a:t>
            </a:r>
            <a:r>
              <a:rPr lang="en-US">
                <a:solidFill>
                  <a:srgbClr val="CC0000"/>
                </a:solidFill>
              </a:rPr>
              <a:t>network of networks”</a:t>
            </a:r>
            <a:endParaRPr/>
          </a:p>
          <a:p>
            <a:pPr indent="-231775" lvl="1" marL="695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Interconnected ISPs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8" name="Google Shape;698;p5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“nuts and bolts” view</a:t>
            </a:r>
            <a:endParaRPr/>
          </a:p>
        </p:txBody>
      </p:sp>
      <p:sp>
        <p:nvSpPr>
          <p:cNvPr id="699" name="Google Shape;699;p5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5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" name="Google Shape;701;p5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702" name="Google Shape;702;p5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4" name="Google Shape;704;p5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706" name="Google Shape;706;p5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707" name="Google Shape;707;p5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708" name="Google Shape;708;p5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5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710" name="Google Shape;710;p5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2" name="Google Shape;712;p5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3" name="Google Shape;713;p5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4" name="Google Shape;714;p5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5" name="Google Shape;715;p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6" name="Google Shape;716;p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" name="Google Shape;717;p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18" name="Google Shape;718;p5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719" name="Google Shape;719;p5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1" name="Google Shape;721;p5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5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3" name="Google Shape;723;p5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4" name="Google Shape;724;p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5" name="Google Shape;725;p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6" name="Google Shape;726;p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27" name="Google Shape;727;p5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729" name="Google Shape;729;p5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731" name="Google Shape;731;p5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732" name="Google Shape;732;p5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3" name="Google Shape;733;p5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734" name="Google Shape;734;p5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5" name="Google Shape;735;p5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6" name="Google Shape;736;p5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7" name="Google Shape;737;p5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8" name="Google Shape;738;p5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9" name="Google Shape;739;p5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0" name="Google Shape;740;p5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1" name="Google Shape;741;p5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2" name="Google Shape;742;p5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3" name="Google Shape;743;p5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4" name="Google Shape;744;p5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45" name="Google Shape;745;p5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746" name="Google Shape;746;p5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747" name="Google Shape;747;p5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8" name="Google Shape;748;p5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9" name="Google Shape;749;p5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0" name="Google Shape;750;p5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1" name="Google Shape;751;p5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2" name="Google Shape;752;p5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3" name="Google Shape;753;p5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4" name="Google Shape;754;p5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5" name="Google Shape;755;p5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6" name="Google Shape;756;p5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7" name="Google Shape;757;p5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8" name="Google Shape;758;p5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9" name="Google Shape;759;p5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0" name="Google Shape;760;p5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1" name="Google Shape;761;p5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2" name="Google Shape;762;p5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3" name="Google Shape;763;p5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4" name="Google Shape;764;p5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5" name="Google Shape;765;p5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6" name="Google Shape;766;p5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7" name="Google Shape;767;p5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8" name="Google Shape;768;p5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9" name="Google Shape;769;p5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0" name="Google Shape;770;p5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771" name="Google Shape;771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772" name="Google Shape;772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773" name="Google Shape;773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4" name="Google Shape;774;p5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5" name="Google Shape;775;p5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776" name="Google Shape;776;p5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descr="iphone_stylized_small" id="777" name="Google Shape;777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778" name="Google Shape;778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9" name="Google Shape;779;p5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descr="antenna_stylized" id="780" name="Google Shape;780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781" name="Google Shape;781;p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flipH="1" rot="109064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2" name="Google Shape;782;p5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783" name="Google Shape;783;p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4" name="Google Shape;784;p5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0" name="Google Shape;790;p5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791" name="Google Shape;791;p5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5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5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5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5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5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97" name="Google Shape;797;p5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 flipH="1" rot="10800000">
                <a:off x="7758327" y="2638756"/>
                <a:ext cx="118410" cy="73535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3" name="Google Shape;803;p5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descr="light2.png" id="804" name="Google Shape;804;p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805" name="Google Shape;805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6" name="Google Shape;806;p5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descr="car_icon_small" id="807" name="Google Shape;807;p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808" name="Google Shape;808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9" name="Google Shape;809;p5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810" name="Google Shape;810;p5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descr="antenna_stylized" id="811" name="Google Shape;811;p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812" name="Google Shape;812;p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 flipH="1" rot="109064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3" name="Google Shape;813;p5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814" name="Google Shape;814;p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5" name="Google Shape;815;p5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1" name="Google Shape;821;p5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822" name="Google Shape;822;p5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5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5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5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5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5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8" name="Google Shape;828;p5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 flipH="1" rot="10800000">
                <a:off x="7700668" y="3623055"/>
                <a:ext cx="77645" cy="5506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4" name="Google Shape;834;p5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descr="desktop_computer_stylized_medium" id="835" name="Google Shape;835;p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6" name="Google Shape;836;p5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5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descr="fridge2.png" id="838" name="Google Shape;838;p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839" name="Google Shape;839;p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40" name="Google Shape;840;p5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841" name="Google Shape;841;p5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842" name="Google Shape;842;p5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43" name="Google Shape;843;p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844" name="Google Shape;844;p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45" name="Google Shape;845;p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46" name="Google Shape;846;p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47" name="Google Shape;847;p5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848" name="Google Shape;848;p5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49" name="Google Shape;849;p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850" name="Google Shape;850;p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1" name="Google Shape;851;p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2" name="Google Shape;852;p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853" name="Google Shape;853;p5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854" name="Google Shape;854;p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9" name="Google Shape;859;p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860" name="Google Shape;860;p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2" name="Google Shape;862;p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3" name="Google Shape;863;p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864" name="Google Shape;864;p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6" name="Google Shape;866;p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8" name="Google Shape;868;p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869" name="Google Shape;869;p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1" name="Google Shape;871;p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2" name="Google Shape;872;p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873" name="Google Shape;873;p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5" name="Google Shape;875;p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descr="desktop_computer_stylized_medium" id="887" name="Google Shape;887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5"/>
          <p:cNvGrpSpPr/>
          <p:nvPr/>
        </p:nvGrpSpPr>
        <p:grpSpPr>
          <a:xfrm>
            <a:off x="9010801" y="5861358"/>
            <a:ext cx="310186" cy="312008"/>
            <a:chOff x="877" y="1008"/>
            <a:chExt cx="2747" cy="2626"/>
          </a:xfrm>
        </p:grpSpPr>
        <p:pic>
          <p:nvPicPr>
            <p:cNvPr descr="antenna_stylized" id="890" name="Google Shape;890;p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891" name="Google Shape;891;p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2" name="Google Shape;892;p5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893" name="Google Shape;893;p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" name="Google Shape;894;p5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0" name="Google Shape;900;p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01" name="Google Shape;901;p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5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5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7" name="Google Shape;907;p5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5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descr="desktop_computer_stylized_medium" id="914" name="Google Shape;914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" name="Google Shape;915;p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5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descr="desktop_computer_stylized_medium" id="917" name="Google Shape;917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5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descr="desktop_computer_stylized_medium" id="920" name="Google Shape;920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1" name="Google Shape;921;p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5"/>
          <p:cNvGrpSpPr/>
          <p:nvPr/>
        </p:nvGrpSpPr>
        <p:grpSpPr>
          <a:xfrm>
            <a:off x="9647169" y="6015687"/>
            <a:ext cx="319264" cy="256836"/>
            <a:chOff x="877" y="1008"/>
            <a:chExt cx="2747" cy="2626"/>
          </a:xfrm>
        </p:grpSpPr>
        <p:pic>
          <p:nvPicPr>
            <p:cNvPr descr="antenna_stylized" id="923" name="Google Shape;923;p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924" name="Google Shape;924;p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5" name="Google Shape;925;p5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926" name="Google Shape;926;p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Google Shape;927;p5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3" name="Google Shape;933;p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34" name="Google Shape;934;p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5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5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0" name="Google Shape;940;p5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5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947" name="Google Shape;947;p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2" name="Google Shape;952;p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53" name="Google Shape;953;p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5" name="Google Shape;955;p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6" name="Google Shape;956;p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57" name="Google Shape;957;p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9" name="Google Shape;959;p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1" name="Google Shape;961;p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62" name="Google Shape;962;p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4" name="Google Shape;964;p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66" name="Google Shape;966;p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8" name="Google Shape;968;p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9" name="Google Shape;979;p5"/>
          <p:cNvGrpSpPr/>
          <p:nvPr/>
        </p:nvGrpSpPr>
        <p:grpSpPr>
          <a:xfrm>
            <a:off x="7613882" y="2107963"/>
            <a:ext cx="3540394" cy="3733733"/>
            <a:chOff x="7619038" y="2102861"/>
            <a:chExt cx="3540394" cy="3733733"/>
          </a:xfrm>
        </p:grpSpPr>
        <p:cxnSp>
          <p:nvCxnSpPr>
            <p:cNvPr id="980" name="Google Shape;980;p5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81" name="Google Shape;981;p5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982" name="Google Shape;982;p5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3" name="Google Shape;983;p5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4" name="Google Shape;984;p5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5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6" name="Google Shape;986;p5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5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5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9" name="Google Shape;989;p5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0" name="Google Shape;990;p5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5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5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5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5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5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5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997" name="Google Shape;997;p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998" name="Google Shape;998;p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9" name="Google Shape;999;p5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000" name="Google Shape;100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01" name="Google Shape;100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02" name="Google Shape;100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03" name="Google Shape;100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7" name="Google Shape;1007;p5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008" name="Google Shape;1008;p5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10" name="Google Shape;1010;p5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11" name="Google Shape;1011;p5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5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5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5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15" name="Google Shape;1015;p5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016" name="Google Shape;101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17" name="Google Shape;101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18" name="Google Shape;101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19" name="Google Shape;101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23" name="Google Shape;1023;p5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024" name="Google Shape;1024;p5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6" name="Google Shape;1026;p5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27" name="Google Shape;1027;p5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5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5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5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1" name="Google Shape;1031;p5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032" name="Google Shape;1032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33" name="Google Shape;1033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34" name="Google Shape;1034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35" name="Google Shape;1035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9" name="Google Shape;1039;p5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040" name="Google Shape;104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41" name="Google Shape;104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42" name="Google Shape;104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43" name="Google Shape;104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47" name="Google Shape;1047;p5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048" name="Google Shape;104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49" name="Google Shape;104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50" name="Google Shape;105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51" name="Google Shape;105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55" name="Google Shape;1055;p5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056" name="Google Shape;105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57" name="Google Shape;105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58" name="Google Shape;105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59" name="Google Shape;105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63" name="Google Shape;1063;p5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064" name="Google Shape;1064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65" name="Google Shape;1065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66" name="Google Shape;1066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7" name="Google Shape;1067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1" name="Google Shape;1071;p5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072" name="Google Shape;1072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73" name="Google Shape;1073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74" name="Google Shape;1074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75" name="Google Shape;1075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9" name="Google Shape;1079;p5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080" name="Google Shape;108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81" name="Google Shape;108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82" name="Google Shape;108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83" name="Google Shape;108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87" name="Google Shape;1087;p5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088" name="Google Shape;108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89" name="Google Shape;108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90" name="Google Shape;109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91" name="Google Shape;109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95" name="Google Shape;1095;p5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096" name="Google Shape;109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97" name="Google Shape;109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98" name="Google Shape;109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99" name="Google Shape;109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03" name="Google Shape;1103;p5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104" name="Google Shape;1104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05" name="Google Shape;1105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06" name="Google Shape;1106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07" name="Google Shape;1107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11" name="Google Shape;1111;p5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112" name="Google Shape;1112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13" name="Google Shape;1113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14" name="Google Shape;1114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15" name="Google Shape;1115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19" name="Google Shape;1119;p5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120" name="Google Shape;112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21" name="Google Shape;112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22" name="Google Shape;112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23" name="Google Shape;112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27" name="Google Shape;1127;p5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128" name="Google Shape;112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29" name="Google Shape;112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30" name="Google Shape;113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31" name="Google Shape;113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35" name="Google Shape;1135;p5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136" name="Google Shape;113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37" name="Google Shape;113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38" name="Google Shape;113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39" name="Google Shape;113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43" name="Google Shape;1143;p5"/>
          <p:cNvSpPr txBox="1"/>
          <p:nvPr/>
        </p:nvSpPr>
        <p:spPr>
          <a:xfrm>
            <a:off x="839601" y="2732121"/>
            <a:ext cx="5394571" cy="1824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i="1" lang="en-US" sz="2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everywhere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sending, receiving of messages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HTTP (Web), streaming video, Skype, TCP, IP, WiFi, 4G, Ethernet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4" name="Google Shape;1144;p5"/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1145" name="Google Shape;1145;p5"/>
            <p:cNvCxnSpPr/>
            <p:nvPr/>
          </p:nvCxnSpPr>
          <p:spPr>
            <a:xfrm flipH="1">
              <a:off x="7968718" y="5327774"/>
              <a:ext cx="439264" cy="153164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46" name="Google Shape;1146;p5"/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Ethernet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47" name="Google Shape;1147;p5"/>
            <p:cNvCxnSpPr/>
            <p:nvPr/>
          </p:nvCxnSpPr>
          <p:spPr>
            <a:xfrm>
              <a:off x="7704138" y="5144424"/>
              <a:ext cx="470403" cy="21674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48" name="Google Shape;1148;p5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149" name="Google Shape;1149;p5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50" name="Google Shape;1150;p5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1" name="Google Shape;1151;p5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52" name="Google Shape;1152;p5"/>
          <p:cNvGrpSpPr/>
          <p:nvPr/>
        </p:nvGrpSpPr>
        <p:grpSpPr>
          <a:xfrm>
            <a:off x="6371219" y="2787427"/>
            <a:ext cx="1271295" cy="663900"/>
            <a:chOff x="6371219" y="2787427"/>
            <a:chExt cx="1271295" cy="663900"/>
          </a:xfrm>
        </p:grpSpPr>
        <p:cxnSp>
          <p:nvCxnSpPr>
            <p:cNvPr id="1153" name="Google Shape;1153;p5"/>
            <p:cNvCxnSpPr>
              <a:endCxn id="811" idx="0"/>
            </p:cNvCxnSpPr>
            <p:nvPr/>
          </p:nvCxnSpPr>
          <p:spPr>
            <a:xfrm>
              <a:off x="7631114" y="2787427"/>
              <a:ext cx="11400" cy="663900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54" name="Google Shape;1154;p5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5" name="Google Shape;1155;p5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56" name="Google Shape;1156;p5"/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1157" name="Google Shape;1157;p5"/>
            <p:cNvCxnSpPr/>
            <p:nvPr/>
          </p:nvCxnSpPr>
          <p:spPr>
            <a:xfrm flipH="1">
              <a:off x="7084556" y="2978118"/>
              <a:ext cx="302191" cy="508732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58" name="Google Shape;1158;p5"/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9" name="Google Shape;1159;p5"/>
            <p:cNvCxnSpPr/>
            <p:nvPr/>
          </p:nvCxnSpPr>
          <p:spPr>
            <a:xfrm>
              <a:off x="6973411" y="3119431"/>
              <a:ext cx="262240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0" name="Google Shape;1160;p5"/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1161" name="Google Shape;1161;p5"/>
            <p:cNvCxnSpPr/>
            <p:nvPr/>
          </p:nvCxnSpPr>
          <p:spPr>
            <a:xfrm flipH="1">
              <a:off x="7091527" y="3177198"/>
              <a:ext cx="204850" cy="289979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62" name="Google Shape;1162;p5"/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63" name="Google Shape;1163;p5"/>
            <p:cNvCxnSpPr/>
            <p:nvPr/>
          </p:nvCxnSpPr>
          <p:spPr>
            <a:xfrm flipH="1" rot="10800000">
              <a:off x="7230890" y="3377014"/>
              <a:ext cx="1" cy="45078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4" name="Google Shape;1164;p5"/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1165" name="Google Shape;1165;p5"/>
            <p:cNvCxnSpPr/>
            <p:nvPr/>
          </p:nvCxnSpPr>
          <p:spPr>
            <a:xfrm flipH="1" rot="10800000">
              <a:off x="7375489" y="3222818"/>
              <a:ext cx="628291" cy="133003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66" name="Google Shape;1166;p5"/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4G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67" name="Google Shape;1167;p5"/>
            <p:cNvCxnSpPr>
              <a:stCxn id="807" idx="1"/>
            </p:cNvCxnSpPr>
            <p:nvPr/>
          </p:nvCxnSpPr>
          <p:spPr>
            <a:xfrm flipH="1" rot="10800000">
              <a:off x="7620426" y="2864174"/>
              <a:ext cx="430500" cy="4491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8" name="Google Shape;1168;p5"/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1169" name="Google Shape;1169;p5"/>
            <p:cNvCxnSpPr/>
            <p:nvPr/>
          </p:nvCxnSpPr>
          <p:spPr>
            <a:xfrm flipH="1">
              <a:off x="6559961" y="3177198"/>
              <a:ext cx="736416" cy="894404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70" name="Google Shape;1170;p5"/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TCP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1" name="Google Shape;1171;p5"/>
            <p:cNvCxnSpPr/>
            <p:nvPr/>
          </p:nvCxnSpPr>
          <p:spPr>
            <a:xfrm rot="10800000">
              <a:off x="6929789" y="3709511"/>
              <a:ext cx="297918" cy="45078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72" name="Google Shape;1172;p5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173" name="Google Shape;1173;p5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74" name="Google Shape;1174;p5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5" name="Google Shape;1175;p5"/>
            <p:cNvCxnSpPr/>
            <p:nvPr/>
          </p:nvCxnSpPr>
          <p:spPr>
            <a:xfrm flipH="1" rot="10800000">
              <a:off x="10569552" y="2937299"/>
              <a:ext cx="405322" cy="14757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76" name="Google Shape;1176;p5"/>
          <p:cNvSpPr txBox="1"/>
          <p:nvPr/>
        </p:nvSpPr>
        <p:spPr>
          <a:xfrm>
            <a:off x="852411" y="4676300"/>
            <a:ext cx="5394571" cy="1868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 standards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RFC: Request for Comments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IETF: Internet Engineering Task Force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6" name="Shape 8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7" name="Google Shape;8457;p5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Caravan analogy</a:t>
            </a:r>
            <a:endParaRPr sz="4400"/>
          </a:p>
        </p:txBody>
      </p:sp>
      <p:sp>
        <p:nvSpPr>
          <p:cNvPr id="8458" name="Google Shape;8458;p50"/>
          <p:cNvSpPr txBox="1"/>
          <p:nvPr/>
        </p:nvSpPr>
        <p:spPr>
          <a:xfrm>
            <a:off x="929148" y="2992271"/>
            <a:ext cx="5377170" cy="331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 ~ bit; caravan ~ packet; toll service ~ link transmission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booth takes 12 sec to service car (bit transmission time)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“propagate” at  100 km/hr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How long until caravan is lined up before 2nd toll booth?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9" name="Google Shape;8459;p50"/>
          <p:cNvSpPr txBox="1"/>
          <p:nvPr/>
        </p:nvSpPr>
        <p:spPr>
          <a:xfrm>
            <a:off x="6776218" y="3006559"/>
            <a:ext cx="4875008" cy="3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to “push” entire caravan through toll booth onto highway = 12*10 = 120 sec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for last car to propagate from 1st to 2nd toll both: 100km/(100km/hr) = 1 hr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62 minutes</a:t>
            </a:r>
            <a:endParaRPr/>
          </a:p>
        </p:txBody>
      </p:sp>
      <p:sp>
        <p:nvSpPr>
          <p:cNvPr id="8460" name="Google Shape;8460;p50"/>
          <p:cNvSpPr txBox="1"/>
          <p:nvPr/>
        </p:nvSpPr>
        <p:spPr>
          <a:xfrm>
            <a:off x="6396831" y="2031427"/>
            <a:ext cx="21272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booth</a:t>
            </a:r>
            <a:endParaRPr/>
          </a:p>
        </p:txBody>
      </p:sp>
      <p:sp>
        <p:nvSpPr>
          <p:cNvPr id="8461" name="Google Shape;8461;p50"/>
          <p:cNvSpPr txBox="1"/>
          <p:nvPr/>
        </p:nvSpPr>
        <p:spPr>
          <a:xfrm>
            <a:off x="3405981" y="2031428"/>
            <a:ext cx="2343150" cy="708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 booth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link)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2" name="Google Shape;8462;p50"/>
          <p:cNvSpPr txBox="1"/>
          <p:nvPr/>
        </p:nvSpPr>
        <p:spPr>
          <a:xfrm>
            <a:off x="1647031" y="2028252"/>
            <a:ext cx="21165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ten-car caravan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10-bit packet)</a:t>
            </a:r>
            <a:endParaRPr/>
          </a:p>
        </p:txBody>
      </p:sp>
      <p:cxnSp>
        <p:nvCxnSpPr>
          <p:cNvPr id="8463" name="Google Shape;8463;p50"/>
          <p:cNvCxnSpPr/>
          <p:nvPr/>
        </p:nvCxnSpPr>
        <p:spPr>
          <a:xfrm rot="10800000">
            <a:off x="4383881" y="1679002"/>
            <a:ext cx="658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4" name="Google Shape;8464;p50"/>
          <p:cNvSpPr txBox="1"/>
          <p:nvPr/>
        </p:nvSpPr>
        <p:spPr>
          <a:xfrm>
            <a:off x="5042693" y="14789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465" name="Google Shape;8465;p50"/>
          <p:cNvCxnSpPr/>
          <p:nvPr/>
        </p:nvCxnSpPr>
        <p:spPr>
          <a:xfrm rot="10800000">
            <a:off x="7376318" y="1677414"/>
            <a:ext cx="62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6" name="Google Shape;8466;p50"/>
          <p:cNvSpPr txBox="1"/>
          <p:nvPr/>
        </p:nvSpPr>
        <p:spPr>
          <a:xfrm>
            <a:off x="7998618" y="14789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467" name="Google Shape;8467;p50"/>
          <p:cNvCxnSpPr/>
          <p:nvPr/>
        </p:nvCxnSpPr>
        <p:spPr>
          <a:xfrm>
            <a:off x="6122193" y="16774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8" name="Google Shape;8468;p50"/>
          <p:cNvSpPr/>
          <p:nvPr/>
        </p:nvSpPr>
        <p:spPr>
          <a:xfrm rot="5400000">
            <a:off x="2614644" y="763777"/>
            <a:ext cx="107886" cy="252571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9" name="Google Shape;8469;p50"/>
          <p:cNvGrpSpPr/>
          <p:nvPr/>
        </p:nvGrpSpPr>
        <p:grpSpPr>
          <a:xfrm>
            <a:off x="6396831" y="1369439"/>
            <a:ext cx="2127250" cy="1031875"/>
            <a:chOff x="1190" y="938"/>
            <a:chExt cx="1340" cy="650"/>
          </a:xfrm>
        </p:grpSpPr>
        <p:sp>
          <p:nvSpPr>
            <p:cNvPr id="8470" name="Google Shape;8470;p50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1" name="Google Shape;8471;p50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472" name="Google Shape;8472;p50"/>
          <p:cNvGrpSpPr/>
          <p:nvPr/>
        </p:nvGrpSpPr>
        <p:grpSpPr>
          <a:xfrm>
            <a:off x="3405981" y="1369440"/>
            <a:ext cx="2343150" cy="1370014"/>
            <a:chOff x="1103" y="938"/>
            <a:chExt cx="1476" cy="863"/>
          </a:xfrm>
        </p:grpSpPr>
        <p:sp>
          <p:nvSpPr>
            <p:cNvPr id="8473" name="Google Shape;8473;p50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4" name="Google Shape;8474;p50"/>
            <p:cNvSpPr txBox="1"/>
            <p:nvPr/>
          </p:nvSpPr>
          <p:spPr>
            <a:xfrm>
              <a:off x="1103" y="1355"/>
              <a:ext cx="1476" cy="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 booth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(aka link)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75" name="Google Shape;8475;p50"/>
          <p:cNvCxnSpPr/>
          <p:nvPr/>
        </p:nvCxnSpPr>
        <p:spPr>
          <a:xfrm rot="10800000">
            <a:off x="4383881" y="1679002"/>
            <a:ext cx="658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76" name="Google Shape;8476;p50"/>
          <p:cNvCxnSpPr/>
          <p:nvPr/>
        </p:nvCxnSpPr>
        <p:spPr>
          <a:xfrm rot="10800000">
            <a:off x="7376318" y="1677414"/>
            <a:ext cx="62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77" name="Google Shape;8477;p50"/>
          <p:cNvSpPr/>
          <p:nvPr/>
        </p:nvSpPr>
        <p:spPr>
          <a:xfrm>
            <a:off x="2128043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8" name="Google Shape;8478;p50"/>
          <p:cNvSpPr/>
          <p:nvPr/>
        </p:nvSpPr>
        <p:spPr>
          <a:xfrm>
            <a:off x="2280443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9" name="Google Shape;8479;p50"/>
          <p:cNvSpPr/>
          <p:nvPr/>
        </p:nvSpPr>
        <p:spPr>
          <a:xfrm>
            <a:off x="2504281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80" name="Google Shape;8480;p50"/>
          <p:cNvGrpSpPr/>
          <p:nvPr/>
        </p:nvGrpSpPr>
        <p:grpSpPr>
          <a:xfrm>
            <a:off x="3931443" y="1280539"/>
            <a:ext cx="458788" cy="777875"/>
            <a:chOff x="2365" y="1352"/>
            <a:chExt cx="1022" cy="1616"/>
          </a:xfrm>
        </p:grpSpPr>
        <p:pic>
          <p:nvPicPr>
            <p:cNvPr id="8481" name="Google Shape;848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82" name="Google Shape;8482;p50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3" name="Google Shape;8483;p50"/>
          <p:cNvGrpSpPr/>
          <p:nvPr/>
        </p:nvGrpSpPr>
        <p:grpSpPr>
          <a:xfrm>
            <a:off x="6854031" y="1309114"/>
            <a:ext cx="458788" cy="777875"/>
            <a:chOff x="2365" y="1352"/>
            <a:chExt cx="1022" cy="1616"/>
          </a:xfrm>
        </p:grpSpPr>
        <p:pic>
          <p:nvPicPr>
            <p:cNvPr id="8484" name="Google Shape;848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85" name="Google Shape;8485;p50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86" name="Google Shape;8486;p50"/>
          <p:cNvCxnSpPr/>
          <p:nvPr/>
        </p:nvCxnSpPr>
        <p:spPr>
          <a:xfrm>
            <a:off x="6122193" y="16774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7" name="Google Shape;8487;p50"/>
          <p:cNvSpPr/>
          <p:nvPr/>
        </p:nvSpPr>
        <p:spPr>
          <a:xfrm rot="5400000">
            <a:off x="2614644" y="763777"/>
            <a:ext cx="107886" cy="252571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 Car Symbol - Free image on Pixabay" id="8488" name="Google Shape;848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543" y="1391341"/>
            <a:ext cx="875228" cy="592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Car Symbol - Free image on Pixabay" id="8489" name="Google Shape;848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1164" y="1388802"/>
            <a:ext cx="875228" cy="592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Car Symbol - Free image on Pixabay" id="8490" name="Google Shape;849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6100" y="1389538"/>
            <a:ext cx="875228" cy="592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1" name="Google Shape;8491;p50"/>
          <p:cNvCxnSpPr/>
          <p:nvPr/>
        </p:nvCxnSpPr>
        <p:spPr>
          <a:xfrm>
            <a:off x="8928893" y="16647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492" name="Google Shape;8492;p50"/>
          <p:cNvGrpSpPr/>
          <p:nvPr/>
        </p:nvGrpSpPr>
        <p:grpSpPr>
          <a:xfrm>
            <a:off x="9203531" y="1356739"/>
            <a:ext cx="2127250" cy="1031875"/>
            <a:chOff x="1190" y="938"/>
            <a:chExt cx="1340" cy="650"/>
          </a:xfrm>
        </p:grpSpPr>
        <p:sp>
          <p:nvSpPr>
            <p:cNvPr id="8493" name="Google Shape;8493;p50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4" name="Google Shape;8494;p50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495" name="Google Shape;8495;p50"/>
          <p:cNvGrpSpPr/>
          <p:nvPr/>
        </p:nvGrpSpPr>
        <p:grpSpPr>
          <a:xfrm>
            <a:off x="9660731" y="1296414"/>
            <a:ext cx="458788" cy="777875"/>
            <a:chOff x="2365" y="1352"/>
            <a:chExt cx="1022" cy="1616"/>
          </a:xfrm>
        </p:grpSpPr>
        <p:pic>
          <p:nvPicPr>
            <p:cNvPr id="8496" name="Google Shape;8496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7" name="Google Shape;8497;p50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98" name="Google Shape;8498;p50"/>
          <p:cNvCxnSpPr/>
          <p:nvPr/>
        </p:nvCxnSpPr>
        <p:spPr>
          <a:xfrm>
            <a:off x="8928893" y="16647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9" name="Google Shape;8499;p5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4" name="Shape 8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5" name="Google Shape;8505;p5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Caravan analogy</a:t>
            </a:r>
            <a:endParaRPr sz="4400"/>
          </a:p>
        </p:txBody>
      </p:sp>
      <p:grpSp>
        <p:nvGrpSpPr>
          <p:cNvPr id="8506" name="Google Shape;8506;p51"/>
          <p:cNvGrpSpPr/>
          <p:nvPr/>
        </p:nvGrpSpPr>
        <p:grpSpPr>
          <a:xfrm>
            <a:off x="7158831" y="1420239"/>
            <a:ext cx="2127250" cy="1031875"/>
            <a:chOff x="1190" y="938"/>
            <a:chExt cx="1340" cy="650"/>
          </a:xfrm>
        </p:grpSpPr>
        <p:sp>
          <p:nvSpPr>
            <p:cNvPr id="8507" name="Google Shape;8507;p51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8" name="Google Shape;8508;p51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509" name="Google Shape;8509;p51"/>
          <p:cNvGrpSpPr/>
          <p:nvPr/>
        </p:nvGrpSpPr>
        <p:grpSpPr>
          <a:xfrm>
            <a:off x="4167981" y="1420240"/>
            <a:ext cx="2343150" cy="1370014"/>
            <a:chOff x="1103" y="938"/>
            <a:chExt cx="1476" cy="863"/>
          </a:xfrm>
        </p:grpSpPr>
        <p:sp>
          <p:nvSpPr>
            <p:cNvPr id="8510" name="Google Shape;8510;p51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1" name="Google Shape;8511;p51"/>
            <p:cNvSpPr txBox="1"/>
            <p:nvPr/>
          </p:nvSpPr>
          <p:spPr>
            <a:xfrm>
              <a:off x="1103" y="1355"/>
              <a:ext cx="1476" cy="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 booth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(aka router)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12" name="Google Shape;8512;p51"/>
          <p:cNvSpPr txBox="1"/>
          <p:nvPr/>
        </p:nvSpPr>
        <p:spPr>
          <a:xfrm>
            <a:off x="2409031" y="2079052"/>
            <a:ext cx="21165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ten-car caravan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10-bit packet)</a:t>
            </a:r>
            <a:endParaRPr/>
          </a:p>
        </p:txBody>
      </p:sp>
      <p:cxnSp>
        <p:nvCxnSpPr>
          <p:cNvPr id="8513" name="Google Shape;8513;p51"/>
          <p:cNvCxnSpPr/>
          <p:nvPr/>
        </p:nvCxnSpPr>
        <p:spPr>
          <a:xfrm rot="10800000">
            <a:off x="5145881" y="1729802"/>
            <a:ext cx="658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4" name="Google Shape;8514;p51"/>
          <p:cNvSpPr txBox="1"/>
          <p:nvPr/>
        </p:nvSpPr>
        <p:spPr>
          <a:xfrm>
            <a:off x="5804693" y="15297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515" name="Google Shape;8515;p51"/>
          <p:cNvCxnSpPr/>
          <p:nvPr/>
        </p:nvCxnSpPr>
        <p:spPr>
          <a:xfrm rot="10800000">
            <a:off x="8138318" y="1728214"/>
            <a:ext cx="62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6" name="Google Shape;8516;p51"/>
          <p:cNvSpPr txBox="1"/>
          <p:nvPr/>
        </p:nvSpPr>
        <p:spPr>
          <a:xfrm>
            <a:off x="8760618" y="15297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517" name="Google Shape;8517;p51"/>
          <p:cNvCxnSpPr/>
          <p:nvPr/>
        </p:nvCxnSpPr>
        <p:spPr>
          <a:xfrm>
            <a:off x="9670045" y="1728214"/>
            <a:ext cx="46955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8" name="Google Shape;8518;p51"/>
          <p:cNvSpPr/>
          <p:nvPr/>
        </p:nvSpPr>
        <p:spPr>
          <a:xfrm>
            <a:off x="2890043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9" name="Google Shape;8519;p51"/>
          <p:cNvSpPr/>
          <p:nvPr/>
        </p:nvSpPr>
        <p:spPr>
          <a:xfrm>
            <a:off x="3042443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0" name="Google Shape;8520;p51"/>
          <p:cNvSpPr/>
          <p:nvPr/>
        </p:nvSpPr>
        <p:spPr>
          <a:xfrm>
            <a:off x="3266281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Cj03985170000[1]" id="8521" name="Google Shape;852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374231" y="1640902"/>
            <a:ext cx="7493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985170000[1]" id="8522" name="Google Shape;852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107406" y="1636139"/>
            <a:ext cx="74930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3" name="Google Shape;8523;p51"/>
          <p:cNvGrpSpPr/>
          <p:nvPr/>
        </p:nvGrpSpPr>
        <p:grpSpPr>
          <a:xfrm>
            <a:off x="4693443" y="1331339"/>
            <a:ext cx="458788" cy="777875"/>
            <a:chOff x="2365" y="1352"/>
            <a:chExt cx="1022" cy="1616"/>
          </a:xfrm>
        </p:grpSpPr>
        <p:pic>
          <p:nvPicPr>
            <p:cNvPr id="8524" name="Google Shape;8524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5" name="Google Shape;8525;p51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MCj03985170000[1]" id="8526" name="Google Shape;85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37818" y="1661539"/>
            <a:ext cx="74930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7" name="Google Shape;8527;p51"/>
          <p:cNvGrpSpPr/>
          <p:nvPr/>
        </p:nvGrpSpPr>
        <p:grpSpPr>
          <a:xfrm>
            <a:off x="7616031" y="1359914"/>
            <a:ext cx="458788" cy="777875"/>
            <a:chOff x="2365" y="1352"/>
            <a:chExt cx="1022" cy="1616"/>
          </a:xfrm>
        </p:grpSpPr>
        <p:pic>
          <p:nvPicPr>
            <p:cNvPr id="8528" name="Google Shape;8528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9" name="Google Shape;8529;p51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30" name="Google Shape;8530;p51"/>
          <p:cNvCxnSpPr/>
          <p:nvPr/>
        </p:nvCxnSpPr>
        <p:spPr>
          <a:xfrm>
            <a:off x="6884193" y="17282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1" name="Google Shape;8531;p51"/>
          <p:cNvSpPr/>
          <p:nvPr/>
        </p:nvSpPr>
        <p:spPr>
          <a:xfrm rot="5400000">
            <a:off x="3376644" y="814577"/>
            <a:ext cx="107886" cy="252571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2" name="Google Shape;8532;p51"/>
          <p:cNvSpPr txBox="1"/>
          <p:nvPr/>
        </p:nvSpPr>
        <p:spPr>
          <a:xfrm>
            <a:off x="825267" y="3347774"/>
            <a:ext cx="10515600" cy="1655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suppose cars now “propagate” at 1000 km/hr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suppose toll booth now takes one min to service a car</a:t>
            </a:r>
            <a:endParaRPr b="0" i="0" sz="2800" u="none" cap="none" strike="noStrike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Will cars arrive to 2nd booth before all cars serviced at first booth?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3" name="Google Shape;8533;p51"/>
          <p:cNvSpPr txBox="1"/>
          <p:nvPr/>
        </p:nvSpPr>
        <p:spPr>
          <a:xfrm>
            <a:off x="1127510" y="4881442"/>
            <a:ext cx="10649258" cy="14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1" lang="en-US" sz="2800" u="sng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 Yes!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after 7 min, first car arrives at second booth; three cars still at first booth</a:t>
            </a:r>
            <a:endParaRPr/>
          </a:p>
        </p:txBody>
      </p:sp>
      <p:sp>
        <p:nvSpPr>
          <p:cNvPr id="8534" name="Google Shape;8534;p5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9" name="Shape 8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" name="Google Shape;8540;p5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q</a:t>
            </a:r>
            <a:r>
              <a:rPr lang="en-US" sz="4400"/>
              <a:t>ueueing delay (revisited)</a:t>
            </a:r>
            <a:endParaRPr sz="4400"/>
          </a:p>
        </p:txBody>
      </p:sp>
      <p:sp>
        <p:nvSpPr>
          <p:cNvPr id="8541" name="Google Shape;8541;p52"/>
          <p:cNvSpPr txBox="1"/>
          <p:nvPr/>
        </p:nvSpPr>
        <p:spPr>
          <a:xfrm>
            <a:off x="919843" y="1385661"/>
            <a:ext cx="5655128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188" lvl="0" marL="2301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average packet arrival rate</a:t>
            </a:r>
            <a:endParaRPr/>
          </a:p>
          <a:p>
            <a:pPr indent="-230188" lvl="0" marL="2301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packet length (bits)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link bandwidth (bit transmission rate)</a:t>
            </a:r>
            <a:endParaRPr/>
          </a:p>
        </p:txBody>
      </p:sp>
      <p:sp>
        <p:nvSpPr>
          <p:cNvPr id="8542" name="Google Shape;8542;p52"/>
          <p:cNvSpPr/>
          <p:nvPr/>
        </p:nvSpPr>
        <p:spPr>
          <a:xfrm>
            <a:off x="932543" y="4263423"/>
            <a:ext cx="5975117" cy="193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~ 0: avg. queueing delay small</a:t>
            </a:r>
            <a:endParaRPr/>
          </a:p>
          <a:p>
            <a:pPr indent="-231775" lvl="0" marL="23177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1: avg. queueing delay large</a:t>
            </a:r>
            <a:endParaRPr/>
          </a:p>
          <a:p>
            <a:pPr indent="-231775" lvl="0" marL="231775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1: more “work” arriving  is more than can be serviced -  average delay infinite!</a:t>
            </a:r>
            <a:endParaRPr/>
          </a:p>
        </p:txBody>
      </p:sp>
      <p:grpSp>
        <p:nvGrpSpPr>
          <p:cNvPr id="8543" name="Google Shape;8543;p52"/>
          <p:cNvGrpSpPr/>
          <p:nvPr/>
        </p:nvGrpSpPr>
        <p:grpSpPr>
          <a:xfrm>
            <a:off x="8407167" y="4367394"/>
            <a:ext cx="2782887" cy="2261260"/>
            <a:chOff x="8407167" y="4367394"/>
            <a:chExt cx="2782887" cy="2261260"/>
          </a:xfrm>
        </p:grpSpPr>
        <p:pic>
          <p:nvPicPr>
            <p:cNvPr id="8544" name="Google Shape;8544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43830" y="5047839"/>
              <a:ext cx="1546225" cy="1239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5" name="Google Shape;8545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407167" y="4471879"/>
              <a:ext cx="1481138" cy="11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6" name="Google Shape;8546;p52"/>
            <p:cNvSpPr txBox="1"/>
            <p:nvPr/>
          </p:nvSpPr>
          <p:spPr>
            <a:xfrm>
              <a:off x="9849087" y="4367394"/>
              <a:ext cx="9541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La/R 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~ 0</a:t>
              </a:r>
              <a:endParaRPr/>
            </a:p>
          </p:txBody>
        </p:sp>
        <p:sp>
          <p:nvSpPr>
            <p:cNvPr id="8547" name="Google Shape;8547;p52"/>
            <p:cNvSpPr txBox="1"/>
            <p:nvPr/>
          </p:nvSpPr>
          <p:spPr>
            <a:xfrm>
              <a:off x="9643830" y="6259322"/>
              <a:ext cx="10246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La/R -&gt; 1</a:t>
              </a:r>
              <a:endParaRPr/>
            </a:p>
          </p:txBody>
        </p:sp>
      </p:grpSp>
      <p:grpSp>
        <p:nvGrpSpPr>
          <p:cNvPr id="8548" name="Google Shape;8548;p52"/>
          <p:cNvGrpSpPr/>
          <p:nvPr/>
        </p:nvGrpSpPr>
        <p:grpSpPr>
          <a:xfrm>
            <a:off x="8001634" y="1103085"/>
            <a:ext cx="3246937" cy="2992869"/>
            <a:chOff x="7232377" y="708301"/>
            <a:chExt cx="3769920" cy="3402168"/>
          </a:xfrm>
        </p:grpSpPr>
        <p:sp>
          <p:nvSpPr>
            <p:cNvPr id="8549" name="Google Shape;8549;p52"/>
            <p:cNvSpPr/>
            <p:nvPr/>
          </p:nvSpPr>
          <p:spPr>
            <a:xfrm>
              <a:off x="7381311" y="3605438"/>
              <a:ext cx="2911022" cy="504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traffic intensity = </a:t>
              </a:r>
              <a:r>
                <a:rPr b="0" i="1" lang="en-US" sz="16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La/R</a:t>
              </a:r>
              <a:endParaRPr/>
            </a:p>
          </p:txBody>
        </p:sp>
        <p:sp>
          <p:nvSpPr>
            <p:cNvPr id="8550" name="Google Shape;8550;p52"/>
            <p:cNvSpPr/>
            <p:nvPr/>
          </p:nvSpPr>
          <p:spPr>
            <a:xfrm rot="-5400000">
              <a:off x="6114777" y="2075824"/>
              <a:ext cx="2740025" cy="504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average  queueing delay</a:t>
              </a:r>
              <a:endParaRPr/>
            </a:p>
          </p:txBody>
        </p:sp>
        <p:cxnSp>
          <p:nvCxnSpPr>
            <p:cNvPr id="8551" name="Google Shape;8551;p52"/>
            <p:cNvCxnSpPr/>
            <p:nvPr/>
          </p:nvCxnSpPr>
          <p:spPr>
            <a:xfrm>
              <a:off x="7616120" y="3540100"/>
              <a:ext cx="338617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52" name="Google Shape;8552;p52"/>
            <p:cNvCxnSpPr/>
            <p:nvPr/>
          </p:nvCxnSpPr>
          <p:spPr>
            <a:xfrm rot="10800000">
              <a:off x="7601372" y="1041103"/>
              <a:ext cx="0" cy="250593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553" name="Google Shape;8553;p52"/>
            <p:cNvSpPr/>
            <p:nvPr/>
          </p:nvSpPr>
          <p:spPr>
            <a:xfrm>
              <a:off x="7616120" y="708301"/>
              <a:ext cx="2743200" cy="2816942"/>
            </a:xfrm>
            <a:custGeom>
              <a:rect b="b" l="l" r="r" t="t"/>
              <a:pathLst>
                <a:path extrusionOk="0" h="2816942" w="2743200">
                  <a:moveTo>
                    <a:pt x="0" y="2816942"/>
                  </a:moveTo>
                  <a:cubicBezTo>
                    <a:pt x="363998" y="2816020"/>
                    <a:pt x="477171" y="2811923"/>
                    <a:pt x="663677" y="2802193"/>
                  </a:cubicBezTo>
                  <a:cubicBezTo>
                    <a:pt x="850183" y="2792463"/>
                    <a:pt x="1661652" y="2767780"/>
                    <a:pt x="1976284" y="2625212"/>
                  </a:cubicBezTo>
                  <a:cubicBezTo>
                    <a:pt x="2290916" y="2482644"/>
                    <a:pt x="2423652" y="2384322"/>
                    <a:pt x="2551471" y="1946787"/>
                  </a:cubicBezTo>
                  <a:cubicBezTo>
                    <a:pt x="2679290" y="1509252"/>
                    <a:pt x="2711245" y="754626"/>
                    <a:pt x="2743200" y="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554" name="Google Shape;8554;p52"/>
            <p:cNvCxnSpPr/>
            <p:nvPr/>
          </p:nvCxnSpPr>
          <p:spPr>
            <a:xfrm rot="10800000">
              <a:off x="10442559" y="1034169"/>
              <a:ext cx="0" cy="250593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8555" name="Google Shape;8555;p52"/>
            <p:cNvSpPr/>
            <p:nvPr/>
          </p:nvSpPr>
          <p:spPr>
            <a:xfrm>
              <a:off x="10214306" y="3605644"/>
              <a:ext cx="509587" cy="504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1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6" name="Google Shape;8556;p52"/>
          <p:cNvGrpSpPr/>
          <p:nvPr/>
        </p:nvGrpSpPr>
        <p:grpSpPr>
          <a:xfrm>
            <a:off x="1199878" y="3314700"/>
            <a:ext cx="3457968" cy="523220"/>
            <a:chOff x="1211074" y="3275230"/>
            <a:chExt cx="3457968" cy="523220"/>
          </a:xfrm>
        </p:grpSpPr>
        <p:sp>
          <p:nvSpPr>
            <p:cNvPr id="8557" name="Google Shape;8557;p52"/>
            <p:cNvSpPr txBox="1"/>
            <p:nvPr/>
          </p:nvSpPr>
          <p:spPr>
            <a:xfrm>
              <a:off x="2188876" y="3327958"/>
              <a:ext cx="24801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service rate of bits</a:t>
              </a:r>
              <a:endParaRPr/>
            </a:p>
          </p:txBody>
        </p:sp>
        <p:sp>
          <p:nvSpPr>
            <p:cNvPr id="8558" name="Google Shape;8558;p52"/>
            <p:cNvSpPr txBox="1"/>
            <p:nvPr/>
          </p:nvSpPr>
          <p:spPr>
            <a:xfrm>
              <a:off x="1211074" y="3275230"/>
              <a:ext cx="380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/>
            </a:p>
          </p:txBody>
        </p:sp>
      </p:grpSp>
      <p:grpSp>
        <p:nvGrpSpPr>
          <p:cNvPr id="8559" name="Google Shape;8559;p52"/>
          <p:cNvGrpSpPr/>
          <p:nvPr/>
        </p:nvGrpSpPr>
        <p:grpSpPr>
          <a:xfrm>
            <a:off x="1066278" y="2847705"/>
            <a:ext cx="3490678" cy="523220"/>
            <a:chOff x="1066278" y="2873829"/>
            <a:chExt cx="3490678" cy="523220"/>
          </a:xfrm>
        </p:grpSpPr>
        <p:sp>
          <p:nvSpPr>
            <p:cNvPr id="8560" name="Google Shape;8560;p52"/>
            <p:cNvSpPr txBox="1"/>
            <p:nvPr/>
          </p:nvSpPr>
          <p:spPr>
            <a:xfrm>
              <a:off x="2169123" y="2910251"/>
              <a:ext cx="23878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arrival rate of bits</a:t>
              </a:r>
              <a:endParaRPr/>
            </a:p>
          </p:txBody>
        </p:sp>
        <p:grpSp>
          <p:nvGrpSpPr>
            <p:cNvPr id="8561" name="Google Shape;8561;p52"/>
            <p:cNvGrpSpPr/>
            <p:nvPr/>
          </p:nvGrpSpPr>
          <p:grpSpPr>
            <a:xfrm>
              <a:off x="1066278" y="2873829"/>
              <a:ext cx="681588" cy="523220"/>
              <a:chOff x="1066278" y="2873829"/>
              <a:chExt cx="681588" cy="523220"/>
            </a:xfrm>
          </p:grpSpPr>
          <p:sp>
            <p:nvSpPr>
              <p:cNvPr id="8562" name="Google Shape;8562;p52"/>
              <p:cNvSpPr txBox="1"/>
              <p:nvPr/>
            </p:nvSpPr>
            <p:spPr>
              <a:xfrm>
                <a:off x="1066278" y="2873829"/>
                <a:ext cx="3353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8563" name="Google Shape;8563;p52"/>
              <p:cNvSpPr txBox="1"/>
              <p:nvPr/>
            </p:nvSpPr>
            <p:spPr>
              <a:xfrm>
                <a:off x="1378854" y="2873829"/>
                <a:ext cx="36901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/>
              </a:p>
            </p:txBody>
          </p:sp>
          <p:sp>
            <p:nvSpPr>
              <p:cNvPr id="8564" name="Google Shape;8564;p52"/>
              <p:cNvSpPr txBox="1"/>
              <p:nvPr/>
            </p:nvSpPr>
            <p:spPr>
              <a:xfrm>
                <a:off x="1278923" y="2909664"/>
                <a:ext cx="24237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</p:grpSp>
      </p:grpSp>
      <p:grpSp>
        <p:nvGrpSpPr>
          <p:cNvPr id="8565" name="Google Shape;8565;p52"/>
          <p:cNvGrpSpPr/>
          <p:nvPr/>
        </p:nvGrpSpPr>
        <p:grpSpPr>
          <a:xfrm>
            <a:off x="1204684" y="2981937"/>
            <a:ext cx="3323775" cy="584775"/>
            <a:chOff x="1204684" y="2981937"/>
            <a:chExt cx="3323775" cy="584775"/>
          </a:xfrm>
        </p:grpSpPr>
        <p:cxnSp>
          <p:nvCxnSpPr>
            <p:cNvPr id="8566" name="Google Shape;8566;p52"/>
            <p:cNvCxnSpPr/>
            <p:nvPr/>
          </p:nvCxnSpPr>
          <p:spPr>
            <a:xfrm>
              <a:off x="2300167" y="3338737"/>
              <a:ext cx="2228292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67" name="Google Shape;8567;p52"/>
            <p:cNvCxnSpPr/>
            <p:nvPr/>
          </p:nvCxnSpPr>
          <p:spPr>
            <a:xfrm>
              <a:off x="1204684" y="3342018"/>
              <a:ext cx="34834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568" name="Google Shape;8568;p52"/>
            <p:cNvSpPr txBox="1"/>
            <p:nvPr/>
          </p:nvSpPr>
          <p:spPr>
            <a:xfrm>
              <a:off x="1687802" y="2981937"/>
              <a:ext cx="63862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/>
            </a:p>
          </p:txBody>
        </p:sp>
      </p:grpSp>
      <p:sp>
        <p:nvSpPr>
          <p:cNvPr id="8569" name="Google Shape;8569;p52"/>
          <p:cNvSpPr txBox="1"/>
          <p:nvPr/>
        </p:nvSpPr>
        <p:spPr>
          <a:xfrm>
            <a:off x="5025350" y="2902857"/>
            <a:ext cx="1582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“traffic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intensity”</a:t>
            </a:r>
            <a:endParaRPr/>
          </a:p>
        </p:txBody>
      </p:sp>
      <p:sp>
        <p:nvSpPr>
          <p:cNvPr id="8570" name="Google Shape;8570;p5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5" name="Shape 8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76" name="Google Shape;8576;p53"/>
          <p:cNvCxnSpPr/>
          <p:nvPr/>
        </p:nvCxnSpPr>
        <p:spPr>
          <a:xfrm>
            <a:off x="2831406" y="5366286"/>
            <a:ext cx="469144" cy="31549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7" name="Google Shape;8577;p53"/>
          <p:cNvCxnSpPr/>
          <p:nvPr/>
        </p:nvCxnSpPr>
        <p:spPr>
          <a:xfrm flipH="1" rot="10800000">
            <a:off x="3691311" y="5467468"/>
            <a:ext cx="639909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78" name="Google Shape;8578;p53"/>
          <p:cNvGrpSpPr/>
          <p:nvPr/>
        </p:nvGrpSpPr>
        <p:grpSpPr>
          <a:xfrm>
            <a:off x="3109054" y="5514269"/>
            <a:ext cx="860625" cy="398511"/>
            <a:chOff x="7493876" y="2774731"/>
            <a:chExt cx="1481958" cy="894622"/>
          </a:xfrm>
        </p:grpSpPr>
        <p:sp>
          <p:nvSpPr>
            <p:cNvPr id="8579" name="Google Shape;8579;p5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580" name="Google Shape;8580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581" name="Google Shape;8581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582" name="Google Shape;8582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3" name="Google Shape;8583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4" name="Google Shape;8584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5" name="Google Shape;8585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586" name="Google Shape;8586;p53"/>
          <p:cNvCxnSpPr/>
          <p:nvPr/>
        </p:nvCxnSpPr>
        <p:spPr>
          <a:xfrm>
            <a:off x="4626350" y="5451593"/>
            <a:ext cx="677550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7" name="Google Shape;8587;p53"/>
          <p:cNvCxnSpPr/>
          <p:nvPr/>
        </p:nvCxnSpPr>
        <p:spPr>
          <a:xfrm flipH="1">
            <a:off x="4388223" y="5062655"/>
            <a:ext cx="661222" cy="2730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8" name="Google Shape;8588;p53"/>
          <p:cNvCxnSpPr/>
          <p:nvPr/>
        </p:nvCxnSpPr>
        <p:spPr>
          <a:xfrm>
            <a:off x="4356474" y="5583355"/>
            <a:ext cx="318847" cy="311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89" name="Google Shape;8589;p53"/>
          <p:cNvGrpSpPr/>
          <p:nvPr/>
        </p:nvGrpSpPr>
        <p:grpSpPr>
          <a:xfrm>
            <a:off x="3957067" y="5203592"/>
            <a:ext cx="860625" cy="398511"/>
            <a:chOff x="7493876" y="2774731"/>
            <a:chExt cx="1481958" cy="894622"/>
          </a:xfrm>
        </p:grpSpPr>
        <p:sp>
          <p:nvSpPr>
            <p:cNvPr id="8590" name="Google Shape;8590;p5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591" name="Google Shape;8591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592" name="Google Shape;8592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593" name="Google Shape;8593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4" name="Google Shape;8594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5" name="Google Shape;8595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6" name="Google Shape;8596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597" name="Google Shape;8597;p53"/>
          <p:cNvCxnSpPr/>
          <p:nvPr/>
        </p:nvCxnSpPr>
        <p:spPr>
          <a:xfrm flipH="1">
            <a:off x="5602660" y="5511918"/>
            <a:ext cx="865759" cy="1444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8" name="Google Shape;8598;p53"/>
          <p:cNvCxnSpPr/>
          <p:nvPr/>
        </p:nvCxnSpPr>
        <p:spPr>
          <a:xfrm flipH="1">
            <a:off x="4997823" y="5773855"/>
            <a:ext cx="487128" cy="152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99" name="Google Shape;8599;p53"/>
          <p:cNvGrpSpPr/>
          <p:nvPr/>
        </p:nvGrpSpPr>
        <p:grpSpPr>
          <a:xfrm>
            <a:off x="4985387" y="5543879"/>
            <a:ext cx="860625" cy="398511"/>
            <a:chOff x="7493876" y="2774731"/>
            <a:chExt cx="1481958" cy="894622"/>
          </a:xfrm>
        </p:grpSpPr>
        <p:sp>
          <p:nvSpPr>
            <p:cNvPr id="8600" name="Google Shape;8600;p5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01" name="Google Shape;8601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02" name="Google Shape;8602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03" name="Google Shape;8603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4" name="Google Shape;8604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5" name="Google Shape;8605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6" name="Google Shape;8606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07" name="Google Shape;8607;p5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“Real” Internet delays and routes</a:t>
            </a:r>
            <a:endParaRPr sz="4400"/>
          </a:p>
        </p:txBody>
      </p:sp>
      <p:sp>
        <p:nvSpPr>
          <p:cNvPr id="8608" name="Google Shape;8608;p53"/>
          <p:cNvSpPr txBox="1"/>
          <p:nvPr/>
        </p:nvSpPr>
        <p:spPr>
          <a:xfrm>
            <a:off x="980180" y="1324511"/>
            <a:ext cx="10342830" cy="1885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 “real” Internet delay &amp; loss look like? 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traceroute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program: provides delay measurement from source to router along end-end Internet path towards destination.  For all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i:</a:t>
            </a:r>
            <a:endParaRPr/>
          </a:p>
        </p:txBody>
      </p:sp>
      <p:cxnSp>
        <p:nvCxnSpPr>
          <p:cNvPr id="8609" name="Google Shape;8609;p53"/>
          <p:cNvCxnSpPr/>
          <p:nvPr/>
        </p:nvCxnSpPr>
        <p:spPr>
          <a:xfrm>
            <a:off x="6721850" y="5476993"/>
            <a:ext cx="677550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0" name="Google Shape;8610;p53"/>
          <p:cNvCxnSpPr/>
          <p:nvPr/>
        </p:nvCxnSpPr>
        <p:spPr>
          <a:xfrm flipH="1">
            <a:off x="7660060" y="5423018"/>
            <a:ext cx="777191" cy="27781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1" name="Google Shape;8611;p53"/>
          <p:cNvCxnSpPr/>
          <p:nvPr/>
        </p:nvCxnSpPr>
        <p:spPr>
          <a:xfrm>
            <a:off x="6280524" y="5170605"/>
            <a:ext cx="318847" cy="311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2" name="Google Shape;8612;p53"/>
          <p:cNvCxnSpPr/>
          <p:nvPr/>
        </p:nvCxnSpPr>
        <p:spPr>
          <a:xfrm>
            <a:off x="5394926" y="5277473"/>
            <a:ext cx="8857" cy="2603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3" name="Google Shape;8613;p53"/>
          <p:cNvSpPr txBox="1"/>
          <p:nvPr/>
        </p:nvSpPr>
        <p:spPr>
          <a:xfrm>
            <a:off x="2999161" y="5135680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sp>
        <p:nvSpPr>
          <p:cNvPr id="8614" name="Google Shape;8614;p53"/>
          <p:cNvSpPr txBox="1"/>
          <p:nvPr/>
        </p:nvSpPr>
        <p:spPr>
          <a:xfrm>
            <a:off x="3613524" y="5696068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sp>
        <p:nvSpPr>
          <p:cNvPr id="8615" name="Google Shape;8615;p53"/>
          <p:cNvSpPr txBox="1"/>
          <p:nvPr/>
        </p:nvSpPr>
        <p:spPr>
          <a:xfrm>
            <a:off x="4842700" y="5044156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grpSp>
        <p:nvGrpSpPr>
          <p:cNvPr id="8616" name="Google Shape;8616;p53"/>
          <p:cNvGrpSpPr/>
          <p:nvPr/>
        </p:nvGrpSpPr>
        <p:grpSpPr>
          <a:xfrm>
            <a:off x="1934728" y="5072180"/>
            <a:ext cx="1027081" cy="688975"/>
            <a:chOff x="-44" y="1473"/>
            <a:chExt cx="981" cy="1105"/>
          </a:xfrm>
        </p:grpSpPr>
        <p:pic>
          <p:nvPicPr>
            <p:cNvPr descr="desktop_computer_stylized_medium" id="8617" name="Google Shape;8617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8" name="Google Shape;8618;p5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9" name="Google Shape;8619;p53"/>
          <p:cNvGrpSpPr/>
          <p:nvPr/>
        </p:nvGrpSpPr>
        <p:grpSpPr>
          <a:xfrm flipH="1">
            <a:off x="8177586" y="5110280"/>
            <a:ext cx="1051754" cy="669925"/>
            <a:chOff x="-44" y="1473"/>
            <a:chExt cx="981" cy="1105"/>
          </a:xfrm>
        </p:grpSpPr>
        <p:pic>
          <p:nvPicPr>
            <p:cNvPr descr="desktop_computer_stylized_medium" id="8620" name="Google Shape;8620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1" name="Google Shape;8621;p5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2" name="Google Shape;8622;p53"/>
          <p:cNvSpPr/>
          <p:nvPr/>
        </p:nvSpPr>
        <p:spPr>
          <a:xfrm>
            <a:off x="2868986" y="5356343"/>
            <a:ext cx="3135331" cy="403225"/>
          </a:xfrm>
          <a:custGeom>
            <a:rect b="b" l="l" r="r" t="t"/>
            <a:pathLst>
              <a:path extrusionOk="0" h="254" w="1416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3" name="Google Shape;8623;p53"/>
          <p:cNvSpPr/>
          <p:nvPr/>
        </p:nvSpPr>
        <p:spPr>
          <a:xfrm>
            <a:off x="2900736" y="5392855"/>
            <a:ext cx="584553" cy="419100"/>
          </a:xfrm>
          <a:custGeom>
            <a:rect b="b" l="l" r="r" t="t"/>
            <a:pathLst>
              <a:path extrusionOk="0" h="264" w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4" name="Google Shape;8624;p53"/>
          <p:cNvSpPr/>
          <p:nvPr/>
        </p:nvSpPr>
        <p:spPr>
          <a:xfrm>
            <a:off x="2894387" y="5307130"/>
            <a:ext cx="1877656" cy="474663"/>
          </a:xfrm>
          <a:custGeom>
            <a:rect b="b" l="l" r="r" t="t"/>
            <a:pathLst>
              <a:path extrusionOk="0" h="299" w="848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5" name="Google Shape;8625;p53"/>
          <p:cNvGrpSpPr/>
          <p:nvPr/>
        </p:nvGrpSpPr>
        <p:grpSpPr>
          <a:xfrm>
            <a:off x="6096000" y="5229664"/>
            <a:ext cx="860625" cy="398511"/>
            <a:chOff x="7493876" y="2774731"/>
            <a:chExt cx="1481958" cy="894622"/>
          </a:xfrm>
        </p:grpSpPr>
        <p:sp>
          <p:nvSpPr>
            <p:cNvPr id="8626" name="Google Shape;8626;p5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27" name="Google Shape;8627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28" name="Google Shape;8628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29" name="Google Shape;8629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0" name="Google Shape;8630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1" name="Google Shape;8631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2" name="Google Shape;8632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33" name="Google Shape;8633;p53"/>
          <p:cNvSpPr txBox="1"/>
          <p:nvPr/>
        </p:nvSpPr>
        <p:spPr>
          <a:xfrm>
            <a:off x="909932" y="3067365"/>
            <a:ext cx="10342830" cy="1723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5425" lvl="1" marL="6826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sends three packets that will reach router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path towards destination (with time-to-live field value of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return packets to sender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sender measures time interval between transmission and reply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4" name="Google Shape;8634;p5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9" name="Shape 8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0" name="Google Shape;8640;p5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Real Internet delays and routes</a:t>
            </a:r>
            <a:endParaRPr sz="4400"/>
          </a:p>
        </p:txBody>
      </p:sp>
      <p:sp>
        <p:nvSpPr>
          <p:cNvPr id="8641" name="Google Shape;8641;p54"/>
          <p:cNvSpPr txBox="1"/>
          <p:nvPr/>
        </p:nvSpPr>
        <p:spPr>
          <a:xfrm>
            <a:off x="1663495" y="2282978"/>
            <a:ext cx="8229600" cy="3944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 cs-gw (128.119.240.254)  1 ms  1 ms  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border1-rt-fa5-1-0.gw.umass.edu (128.119.3.145)  1 ms  1 ms  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 cht-vbns.gw.umass.edu (128.119.3.130)  6 ms 5 ms 5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 jn1-at1-0-0-19.wor.vbns.net (204.147.132.129)  16 ms 11 ms 13 ms 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 jn1-so7-0-0-0.wae.vbns.net (204.147.136.136)  21 ms 18 ms 18 ms 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 abilene-vbns.abilene.ucaid.edu (198.32.11.9)  22 ms  18 ms  22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 nycm-wash.abilene.ucaid.edu (198.32.8.46)  22 ms  22 ms  22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 62.40.103.253 (62.40.103.253)  104 ms 109 ms 106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 de2-1.de1.de.geant.net (62.40.96.129)  109 ms 102 ms 104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 de.fr1.fr.geant.net (62.40.96.50)  113 ms 121 ms 114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  renater-gw.fr1.fr.geant.net (62.40.103.54)  112 ms  114 ms  112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 nio-n2.cssi.renater.fr (193.51.206.13)  111 ms  114 ms  116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 nice.cssi.renater.fr (195.220.98.102)  123 ms  125 ms  124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 r3t2-nice.cssi.renater.fr (195.220.98.110)  126 ms  126 ms  124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 eurecom-valbonne.r3t2.ft.net (193.48.50.54)  135 ms  128 ms  133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 194.214.211.25 (194.214.211.25)  126 ms  128 ms  126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  * * *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  * * *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 fantasia.eurecom.fr (193.55.113.142)  132 ms  128 ms  136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</a:t>
            </a:r>
            <a:endParaRPr/>
          </a:p>
        </p:txBody>
      </p:sp>
      <p:sp>
        <p:nvSpPr>
          <p:cNvPr id="8642" name="Google Shape;8642;p54"/>
          <p:cNvSpPr txBox="1"/>
          <p:nvPr/>
        </p:nvSpPr>
        <p:spPr>
          <a:xfrm>
            <a:off x="1684133" y="1091177"/>
            <a:ext cx="81930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traceroute: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gaia.cs.umass.edu to www.eurecom.fr</a:t>
            </a:r>
            <a:endParaRPr/>
          </a:p>
        </p:txBody>
      </p:sp>
      <p:sp>
        <p:nvSpPr>
          <p:cNvPr id="8643" name="Google Shape;8643;p54"/>
          <p:cNvSpPr txBox="1"/>
          <p:nvPr/>
        </p:nvSpPr>
        <p:spPr>
          <a:xfrm>
            <a:off x="1704770" y="6259665"/>
            <a:ext cx="6529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Do some traceroutes from exotic countries at www.traceroute.org</a:t>
            </a:r>
            <a:endParaRPr/>
          </a:p>
        </p:txBody>
      </p:sp>
      <p:grpSp>
        <p:nvGrpSpPr>
          <p:cNvPr id="8644" name="Google Shape;8644;p54"/>
          <p:cNvGrpSpPr/>
          <p:nvPr/>
        </p:nvGrpSpPr>
        <p:grpSpPr>
          <a:xfrm>
            <a:off x="2464209" y="5464534"/>
            <a:ext cx="7293694" cy="400110"/>
            <a:chOff x="2464209" y="5464534"/>
            <a:chExt cx="7293694" cy="400110"/>
          </a:xfrm>
        </p:grpSpPr>
        <p:sp>
          <p:nvSpPr>
            <p:cNvPr id="8645" name="Google Shape;8645;p54"/>
            <p:cNvSpPr txBox="1"/>
            <p:nvPr/>
          </p:nvSpPr>
          <p:spPr>
            <a:xfrm>
              <a:off x="3471403" y="5464534"/>
              <a:ext cx="6286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* means no response (probe lost, router not replying)</a:t>
              </a:r>
              <a:endParaRPr/>
            </a:p>
          </p:txBody>
        </p:sp>
        <p:cxnSp>
          <p:nvCxnSpPr>
            <p:cNvPr id="8646" name="Google Shape;8646;p54"/>
            <p:cNvCxnSpPr/>
            <p:nvPr/>
          </p:nvCxnSpPr>
          <p:spPr>
            <a:xfrm rot="10800000">
              <a:off x="2464209" y="5590849"/>
              <a:ext cx="1007194" cy="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8647" name="Google Shape;8647;p54"/>
          <p:cNvGrpSpPr/>
          <p:nvPr/>
        </p:nvGrpSpPr>
        <p:grpSpPr>
          <a:xfrm>
            <a:off x="1915886" y="1596610"/>
            <a:ext cx="9454526" cy="899847"/>
            <a:chOff x="1915886" y="1596610"/>
            <a:chExt cx="9454526" cy="899847"/>
          </a:xfrm>
        </p:grpSpPr>
        <p:sp>
          <p:nvSpPr>
            <p:cNvPr id="8648" name="Google Shape;8648;p54"/>
            <p:cNvSpPr txBox="1"/>
            <p:nvPr/>
          </p:nvSpPr>
          <p:spPr>
            <a:xfrm>
              <a:off x="5433162" y="1596610"/>
              <a:ext cx="5937250" cy="617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3 delay measurements from </a:t>
              </a:r>
              <a:endParaRPr/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gaia.cs.umass.edu </a:t>
              </a: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b="0" i="0" lang="en-US" sz="1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cs-gw.cs.umass.edu </a:t>
              </a:r>
              <a:endParaRPr b="0" i="0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49" name="Google Shape;8649;p54"/>
            <p:cNvCxnSpPr/>
            <p:nvPr/>
          </p:nvCxnSpPr>
          <p:spPr>
            <a:xfrm flipH="1" rot="10800000">
              <a:off x="4430508" y="1909915"/>
              <a:ext cx="671512" cy="41275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8650" name="Google Shape;8650;p54"/>
            <p:cNvCxnSpPr/>
            <p:nvPr/>
          </p:nvCxnSpPr>
          <p:spPr>
            <a:xfrm flipH="1" rot="10800000">
              <a:off x="4970258" y="1898803"/>
              <a:ext cx="139700" cy="404812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8651" name="Google Shape;8651;p54"/>
            <p:cNvCxnSpPr/>
            <p:nvPr/>
          </p:nvCxnSpPr>
          <p:spPr>
            <a:xfrm rot="10800000">
              <a:off x="5105195" y="1908328"/>
              <a:ext cx="366713" cy="390525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8652" name="Google Shape;8652;p54"/>
            <p:cNvCxnSpPr/>
            <p:nvPr/>
          </p:nvCxnSpPr>
          <p:spPr>
            <a:xfrm rot="10800000">
              <a:off x="5102020" y="1908328"/>
              <a:ext cx="512012" cy="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653" name="Google Shape;8653;p54"/>
            <p:cNvSpPr/>
            <p:nvPr/>
          </p:nvSpPr>
          <p:spPr>
            <a:xfrm>
              <a:off x="1915886" y="2307771"/>
              <a:ext cx="638628" cy="188686"/>
            </a:xfrm>
            <a:prstGeom prst="rect">
              <a:avLst/>
            </a:prstGeom>
            <a:solidFill>
              <a:srgbClr val="FFFF00">
                <a:alpha val="3764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4" name="Google Shape;8654;p54"/>
          <p:cNvGrpSpPr/>
          <p:nvPr/>
        </p:nvGrpSpPr>
        <p:grpSpPr>
          <a:xfrm>
            <a:off x="1959429" y="2305498"/>
            <a:ext cx="10306229" cy="617861"/>
            <a:chOff x="1959429" y="2305498"/>
            <a:chExt cx="10306229" cy="617861"/>
          </a:xfrm>
        </p:grpSpPr>
        <p:sp>
          <p:nvSpPr>
            <p:cNvPr id="8655" name="Google Shape;8655;p54"/>
            <p:cNvSpPr txBox="1"/>
            <p:nvPr/>
          </p:nvSpPr>
          <p:spPr>
            <a:xfrm>
              <a:off x="8179566" y="2305498"/>
              <a:ext cx="4086092" cy="617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3 delay measurements</a:t>
              </a:r>
              <a:endParaRPr/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b="0" i="0" lang="en-US" sz="1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border1-rt-fa5-1-0.gw.umass.edu </a:t>
              </a:r>
              <a:endParaRPr b="0" i="0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56" name="Google Shape;8656;p54"/>
            <p:cNvCxnSpPr/>
            <p:nvPr/>
          </p:nvCxnSpPr>
          <p:spPr>
            <a:xfrm rot="10800000">
              <a:off x="8136140" y="2591761"/>
              <a:ext cx="738960" cy="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657" name="Google Shape;8657;p54"/>
            <p:cNvSpPr/>
            <p:nvPr/>
          </p:nvSpPr>
          <p:spPr>
            <a:xfrm>
              <a:off x="1959429" y="2525486"/>
              <a:ext cx="2975428" cy="159657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8" name="Google Shape;8658;p54"/>
          <p:cNvGrpSpPr/>
          <p:nvPr/>
        </p:nvGrpSpPr>
        <p:grpSpPr>
          <a:xfrm>
            <a:off x="7046686" y="4088438"/>
            <a:ext cx="4427559" cy="617861"/>
            <a:chOff x="7046686" y="4088438"/>
            <a:chExt cx="4427559" cy="617861"/>
          </a:xfrm>
        </p:grpSpPr>
        <p:grpSp>
          <p:nvGrpSpPr>
            <p:cNvPr id="8659" name="Google Shape;8659;p54"/>
            <p:cNvGrpSpPr/>
            <p:nvPr/>
          </p:nvGrpSpPr>
          <p:grpSpPr>
            <a:xfrm>
              <a:off x="8136140" y="4088438"/>
              <a:ext cx="3338105" cy="617861"/>
              <a:chOff x="8136140" y="4088438"/>
              <a:chExt cx="3338105" cy="617861"/>
            </a:xfrm>
          </p:grpSpPr>
          <p:sp>
            <p:nvSpPr>
              <p:cNvPr id="8660" name="Google Shape;8660;p54"/>
              <p:cNvSpPr txBox="1"/>
              <p:nvPr/>
            </p:nvSpPr>
            <p:spPr>
              <a:xfrm>
                <a:off x="8731045" y="4088438"/>
                <a:ext cx="2743200" cy="617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looks like delays </a:t>
                </a:r>
                <a:r>
                  <a:rPr b="0" i="1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decrease</a:t>
                </a: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! Why?</a:t>
                </a:r>
                <a:endParaRPr/>
              </a:p>
            </p:txBody>
          </p:sp>
          <p:cxnSp>
            <p:nvCxnSpPr>
              <p:cNvPr id="8661" name="Google Shape;8661;p54"/>
              <p:cNvCxnSpPr/>
              <p:nvPr/>
            </p:nvCxnSpPr>
            <p:spPr>
              <a:xfrm rot="10800000">
                <a:off x="8136140" y="4381712"/>
                <a:ext cx="73896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8662" name="Google Shape;8662;p54"/>
            <p:cNvSpPr/>
            <p:nvPr/>
          </p:nvSpPr>
          <p:spPr>
            <a:xfrm>
              <a:off x="7402286" y="4223657"/>
              <a:ext cx="725714" cy="261257"/>
            </a:xfrm>
            <a:prstGeom prst="rect">
              <a:avLst/>
            </a:prstGeom>
            <a:solidFill>
              <a:srgbClr val="FFFF00">
                <a:alpha val="4078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3" name="Google Shape;8663;p54"/>
            <p:cNvSpPr/>
            <p:nvPr/>
          </p:nvSpPr>
          <p:spPr>
            <a:xfrm>
              <a:off x="7046686" y="4419600"/>
              <a:ext cx="725714" cy="261257"/>
            </a:xfrm>
            <a:prstGeom prst="rect">
              <a:avLst/>
            </a:prstGeom>
            <a:solidFill>
              <a:srgbClr val="FFFF00">
                <a:alpha val="4078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4" name="Google Shape;8664;p54"/>
          <p:cNvGrpSpPr/>
          <p:nvPr/>
        </p:nvGrpSpPr>
        <p:grpSpPr>
          <a:xfrm>
            <a:off x="1937658" y="3381528"/>
            <a:ext cx="8901587" cy="508300"/>
            <a:chOff x="1937658" y="3381528"/>
            <a:chExt cx="8901587" cy="508300"/>
          </a:xfrm>
        </p:grpSpPr>
        <p:grpSp>
          <p:nvGrpSpPr>
            <p:cNvPr id="8665" name="Google Shape;8665;p54"/>
            <p:cNvGrpSpPr/>
            <p:nvPr/>
          </p:nvGrpSpPr>
          <p:grpSpPr>
            <a:xfrm>
              <a:off x="1937658" y="3381528"/>
              <a:ext cx="8901587" cy="460375"/>
              <a:chOff x="1937658" y="3381528"/>
              <a:chExt cx="8901587" cy="460375"/>
            </a:xfrm>
          </p:grpSpPr>
          <p:sp>
            <p:nvSpPr>
              <p:cNvPr id="8666" name="Google Shape;8666;p54"/>
              <p:cNvSpPr/>
              <p:nvPr/>
            </p:nvSpPr>
            <p:spPr>
              <a:xfrm>
                <a:off x="7051470" y="3595840"/>
                <a:ext cx="1012825" cy="246063"/>
              </a:xfrm>
              <a:custGeom>
                <a:rect b="b" l="l" r="r" t="t"/>
                <a:pathLst>
                  <a:path extrusionOk="0" h="155" w="638">
                    <a:moveTo>
                      <a:pt x="593" y="0"/>
                    </a:moveTo>
                    <a:cubicBezTo>
                      <a:pt x="607" y="9"/>
                      <a:pt x="621" y="18"/>
                      <a:pt x="623" y="38"/>
                    </a:cubicBezTo>
                    <a:cubicBezTo>
                      <a:pt x="625" y="58"/>
                      <a:pt x="638" y="104"/>
                      <a:pt x="608" y="123"/>
                    </a:cubicBezTo>
                    <a:cubicBezTo>
                      <a:pt x="578" y="142"/>
                      <a:pt x="547" y="153"/>
                      <a:pt x="446" y="154"/>
                    </a:cubicBezTo>
                    <a:cubicBezTo>
                      <a:pt x="345" y="155"/>
                      <a:pt x="72" y="133"/>
                      <a:pt x="0" y="130"/>
                    </a:cubicBezTo>
                  </a:path>
                </a:pathLst>
              </a:cu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7" name="Google Shape;8667;p54"/>
              <p:cNvSpPr txBox="1"/>
              <p:nvPr/>
            </p:nvSpPr>
            <p:spPr>
              <a:xfrm>
                <a:off x="8096045" y="3381528"/>
                <a:ext cx="27432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trans-oceanic link</a:t>
                </a:r>
                <a:endParaRPr/>
              </a:p>
            </p:txBody>
          </p:sp>
          <p:sp>
            <p:nvSpPr>
              <p:cNvPr id="8668" name="Google Shape;8668;p54"/>
              <p:cNvSpPr/>
              <p:nvPr/>
            </p:nvSpPr>
            <p:spPr>
              <a:xfrm>
                <a:off x="1937658" y="3519717"/>
                <a:ext cx="2750456" cy="123370"/>
              </a:xfrm>
              <a:prstGeom prst="rect">
                <a:avLst/>
              </a:prstGeom>
              <a:solidFill>
                <a:srgbClr val="FFFF00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9" name="Google Shape;8669;p54"/>
              <p:cNvSpPr/>
              <p:nvPr/>
            </p:nvSpPr>
            <p:spPr>
              <a:xfrm>
                <a:off x="2002973" y="3686630"/>
                <a:ext cx="1306284" cy="145141"/>
              </a:xfrm>
              <a:prstGeom prst="rect">
                <a:avLst/>
              </a:prstGeom>
              <a:solidFill>
                <a:srgbClr val="FFFF00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70" name="Google Shape;8670;p54"/>
            <p:cNvSpPr/>
            <p:nvPr/>
          </p:nvSpPr>
          <p:spPr>
            <a:xfrm>
              <a:off x="7315200" y="3468914"/>
              <a:ext cx="667657" cy="203200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1" name="Google Shape;8671;p54"/>
            <p:cNvSpPr/>
            <p:nvPr/>
          </p:nvSpPr>
          <p:spPr>
            <a:xfrm>
              <a:off x="6320972" y="3679371"/>
              <a:ext cx="776514" cy="210457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2" name="Google Shape;8672;p5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7" name="Shape 8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8" name="Google Shape;8678;p55"/>
          <p:cNvGrpSpPr/>
          <p:nvPr/>
        </p:nvGrpSpPr>
        <p:grpSpPr>
          <a:xfrm>
            <a:off x="4551470" y="4236503"/>
            <a:ext cx="1463604" cy="737240"/>
            <a:chOff x="7493876" y="2774731"/>
            <a:chExt cx="1481958" cy="894622"/>
          </a:xfrm>
        </p:grpSpPr>
        <p:sp>
          <p:nvSpPr>
            <p:cNvPr id="8679" name="Google Shape;8679;p5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80" name="Google Shape;8680;p5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81" name="Google Shape;8681;p5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82" name="Google Shape;8682;p5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3" name="Google Shape;8683;p5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4" name="Google Shape;8684;p5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5" name="Google Shape;8685;p5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86" name="Google Shape;8686;p5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loss</a:t>
            </a:r>
            <a:endParaRPr sz="4400"/>
          </a:p>
        </p:txBody>
      </p:sp>
      <p:sp>
        <p:nvSpPr>
          <p:cNvPr id="8687" name="Google Shape;8687;p55"/>
          <p:cNvSpPr txBox="1"/>
          <p:nvPr/>
        </p:nvSpPr>
        <p:spPr>
          <a:xfrm>
            <a:off x="975618" y="1391460"/>
            <a:ext cx="10214897" cy="7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 (aka buffer) preceding link in buffer has finite capacity</a:t>
            </a:r>
            <a:endParaRPr/>
          </a:p>
        </p:txBody>
      </p:sp>
      <p:sp>
        <p:nvSpPr>
          <p:cNvPr id="8688" name="Google Shape;8688;p55"/>
          <p:cNvSpPr/>
          <p:nvPr/>
        </p:nvSpPr>
        <p:spPr>
          <a:xfrm>
            <a:off x="4638675" y="4485753"/>
            <a:ext cx="1198563" cy="2635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89" name="Google Shape;8689;p55"/>
          <p:cNvCxnSpPr/>
          <p:nvPr/>
        </p:nvCxnSpPr>
        <p:spPr>
          <a:xfrm>
            <a:off x="3946525" y="4252390"/>
            <a:ext cx="698500" cy="3333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0" name="Google Shape;8690;p55"/>
          <p:cNvCxnSpPr/>
          <p:nvPr/>
        </p:nvCxnSpPr>
        <p:spPr>
          <a:xfrm flipH="1" rot="10800000">
            <a:off x="4235450" y="4646090"/>
            <a:ext cx="411163" cy="5254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1" name="Google Shape;8691;p55"/>
          <p:cNvCxnSpPr/>
          <p:nvPr/>
        </p:nvCxnSpPr>
        <p:spPr>
          <a:xfrm>
            <a:off x="5832475" y="4649265"/>
            <a:ext cx="1933575" cy="952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92" name="Google Shape;8692;p55"/>
          <p:cNvSpPr/>
          <p:nvPr/>
        </p:nvSpPr>
        <p:spPr>
          <a:xfrm>
            <a:off x="6751638" y="4449240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3" name="Google Shape;8693;p55"/>
          <p:cNvSpPr/>
          <p:nvPr/>
        </p:nvSpPr>
        <p:spPr>
          <a:xfrm>
            <a:off x="5499100" y="4520678"/>
            <a:ext cx="147638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4" name="Google Shape;8694;p55"/>
          <p:cNvSpPr/>
          <p:nvPr/>
        </p:nvSpPr>
        <p:spPr>
          <a:xfrm>
            <a:off x="5661025" y="4520678"/>
            <a:ext cx="147638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5" name="Google Shape;8695;p55"/>
          <p:cNvSpPr txBox="1"/>
          <p:nvPr/>
        </p:nvSpPr>
        <p:spPr>
          <a:xfrm>
            <a:off x="2963863" y="3780903"/>
            <a:ext cx="362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696" name="Google Shape;8696;p55"/>
          <p:cNvSpPr txBox="1"/>
          <p:nvPr/>
        </p:nvSpPr>
        <p:spPr>
          <a:xfrm>
            <a:off x="3284538" y="4766740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8697" name="Google Shape;8697;p55"/>
          <p:cNvSpPr txBox="1"/>
          <p:nvPr/>
        </p:nvSpPr>
        <p:spPr>
          <a:xfrm>
            <a:off x="6311900" y="3690415"/>
            <a:ext cx="2790700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packet being transmitted</a:t>
            </a:r>
            <a:endParaRPr/>
          </a:p>
        </p:txBody>
      </p:sp>
      <p:cxnSp>
        <p:nvCxnSpPr>
          <p:cNvPr id="8698" name="Google Shape;8698;p55"/>
          <p:cNvCxnSpPr/>
          <p:nvPr/>
        </p:nvCxnSpPr>
        <p:spPr>
          <a:xfrm flipH="1">
            <a:off x="5875338" y="3982515"/>
            <a:ext cx="681037" cy="56515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9" name="Google Shape;8699;p55"/>
          <p:cNvSpPr/>
          <p:nvPr/>
        </p:nvSpPr>
        <p:spPr>
          <a:xfrm>
            <a:off x="5335588" y="4519090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0" name="Google Shape;8700;p55"/>
          <p:cNvSpPr/>
          <p:nvPr/>
        </p:nvSpPr>
        <p:spPr>
          <a:xfrm>
            <a:off x="5173663" y="452226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1" name="Google Shape;8701;p55"/>
          <p:cNvSpPr/>
          <p:nvPr/>
        </p:nvSpPr>
        <p:spPr>
          <a:xfrm>
            <a:off x="5008563" y="4519090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2" name="Google Shape;8702;p55"/>
          <p:cNvSpPr/>
          <p:nvPr/>
        </p:nvSpPr>
        <p:spPr>
          <a:xfrm>
            <a:off x="4845050" y="4519090"/>
            <a:ext cx="147638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3" name="Google Shape;8703;p55"/>
          <p:cNvSpPr/>
          <p:nvPr/>
        </p:nvSpPr>
        <p:spPr>
          <a:xfrm>
            <a:off x="4679950" y="4520678"/>
            <a:ext cx="147638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4" name="Google Shape;8704;p55"/>
          <p:cNvSpPr/>
          <p:nvPr/>
        </p:nvSpPr>
        <p:spPr>
          <a:xfrm>
            <a:off x="4651375" y="4496865"/>
            <a:ext cx="1171575" cy="2428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5" name="Google Shape;8705;p55"/>
          <p:cNvSpPr txBox="1"/>
          <p:nvPr/>
        </p:nvSpPr>
        <p:spPr>
          <a:xfrm>
            <a:off x="4499629" y="3509440"/>
            <a:ext cx="1624291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buffer 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(waiting area)</a:t>
            </a:r>
            <a:endParaRPr/>
          </a:p>
        </p:txBody>
      </p:sp>
      <p:cxnSp>
        <p:nvCxnSpPr>
          <p:cNvPr id="8706" name="Google Shape;8706;p55"/>
          <p:cNvCxnSpPr/>
          <p:nvPr/>
        </p:nvCxnSpPr>
        <p:spPr>
          <a:xfrm>
            <a:off x="4784725" y="4117453"/>
            <a:ext cx="0" cy="333375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07" name="Google Shape;8707;p55"/>
          <p:cNvGrpSpPr/>
          <p:nvPr/>
        </p:nvGrpSpPr>
        <p:grpSpPr>
          <a:xfrm>
            <a:off x="3140075" y="3801540"/>
            <a:ext cx="820738" cy="688975"/>
            <a:chOff x="-44" y="1473"/>
            <a:chExt cx="981" cy="1105"/>
          </a:xfrm>
        </p:grpSpPr>
        <p:pic>
          <p:nvPicPr>
            <p:cNvPr descr="desktop_computer_stylized_medium" id="8708" name="Google Shape;8708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9" name="Google Shape;8709;p5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0" name="Google Shape;8710;p55"/>
          <p:cNvGrpSpPr/>
          <p:nvPr/>
        </p:nvGrpSpPr>
        <p:grpSpPr>
          <a:xfrm>
            <a:off x="3468688" y="4792140"/>
            <a:ext cx="820737" cy="688975"/>
            <a:chOff x="-44" y="1473"/>
            <a:chExt cx="981" cy="1105"/>
          </a:xfrm>
        </p:grpSpPr>
        <p:pic>
          <p:nvPicPr>
            <p:cNvPr descr="desktop_computer_stylized_medium" id="8711" name="Google Shape;8711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2" name="Google Shape;8712;p5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13" name="Google Shape;8713;p55"/>
          <p:cNvSpPr txBox="1"/>
          <p:nvPr/>
        </p:nvSpPr>
        <p:spPr>
          <a:xfrm>
            <a:off x="1250140" y="6114279"/>
            <a:ext cx="95254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Check out the Java applet for an interactive animation (on publisher’s website) of queuing and loss</a:t>
            </a:r>
            <a:endParaRPr/>
          </a:p>
        </p:txBody>
      </p:sp>
      <p:grpSp>
        <p:nvGrpSpPr>
          <p:cNvPr id="8714" name="Google Shape;8714;p55"/>
          <p:cNvGrpSpPr/>
          <p:nvPr/>
        </p:nvGrpSpPr>
        <p:grpSpPr>
          <a:xfrm>
            <a:off x="971989" y="1867073"/>
            <a:ext cx="10214897" cy="3871598"/>
            <a:chOff x="971989" y="1867073"/>
            <a:chExt cx="10214897" cy="3871598"/>
          </a:xfrm>
        </p:grpSpPr>
        <p:grpSp>
          <p:nvGrpSpPr>
            <p:cNvPr id="8715" name="Google Shape;8715;p55"/>
            <p:cNvGrpSpPr/>
            <p:nvPr/>
          </p:nvGrpSpPr>
          <p:grpSpPr>
            <a:xfrm>
              <a:off x="4381500" y="4714353"/>
              <a:ext cx="2873096" cy="1024318"/>
              <a:chOff x="4381500" y="4714353"/>
              <a:chExt cx="2873096" cy="1024318"/>
            </a:xfrm>
          </p:grpSpPr>
          <p:sp>
            <p:nvSpPr>
              <p:cNvPr id="8716" name="Google Shape;8716;p55"/>
              <p:cNvSpPr/>
              <p:nvPr/>
            </p:nvSpPr>
            <p:spPr>
              <a:xfrm>
                <a:off x="4411663" y="4868340"/>
                <a:ext cx="147637" cy="200025"/>
              </a:xfrm>
              <a:prstGeom prst="rect">
                <a:avLst/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17" name="Google Shape;8717;p55"/>
              <p:cNvCxnSpPr/>
              <p:nvPr/>
            </p:nvCxnSpPr>
            <p:spPr>
              <a:xfrm flipH="1" rot="10800000">
                <a:off x="4381500" y="4714353"/>
                <a:ext cx="106363" cy="14605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8718" name="Google Shape;8718;p55"/>
              <p:cNvCxnSpPr/>
              <p:nvPr/>
            </p:nvCxnSpPr>
            <p:spPr>
              <a:xfrm rot="10800000">
                <a:off x="4638675" y="4988990"/>
                <a:ext cx="687388" cy="331788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19" name="Google Shape;8719;p55"/>
              <p:cNvSpPr txBox="1"/>
              <p:nvPr/>
            </p:nvSpPr>
            <p:spPr>
              <a:xfrm>
                <a:off x="5254625" y="5147740"/>
                <a:ext cx="1999971" cy="590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packet arriving to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full buffer is </a:t>
                </a:r>
                <a:r>
                  <a:rPr b="0" i="1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lost</a:t>
                </a:r>
                <a:endParaRPr/>
              </a:p>
            </p:txBody>
          </p:sp>
        </p:grpSp>
        <p:sp>
          <p:nvSpPr>
            <p:cNvPr id="8720" name="Google Shape;8720;p55"/>
            <p:cNvSpPr txBox="1"/>
            <p:nvPr/>
          </p:nvSpPr>
          <p:spPr>
            <a:xfrm>
              <a:off x="971989" y="1867073"/>
              <a:ext cx="10214897" cy="21179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287338" lvl="0" marL="28733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arriving to full queue dropped (aka lost)</a:t>
              </a:r>
              <a:endParaRPr/>
            </a:p>
            <a:p>
              <a:pPr indent="-287338" lvl="0" marL="287338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lost packet may be retransmitted by previous node, by source end system, or not at all</a:t>
              </a:r>
              <a:endParaRPr/>
            </a:p>
          </p:txBody>
        </p:sp>
      </p:grpSp>
      <p:sp>
        <p:nvSpPr>
          <p:cNvPr id="8721" name="Google Shape;8721;p5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6" name="Shape 8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27" name="Google Shape;8727;p56"/>
          <p:cNvCxnSpPr/>
          <p:nvPr/>
        </p:nvCxnSpPr>
        <p:spPr>
          <a:xfrm>
            <a:off x="3004779" y="4480629"/>
            <a:ext cx="6316663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28" name="Google Shape;8728;p56"/>
          <p:cNvGrpSpPr/>
          <p:nvPr/>
        </p:nvGrpSpPr>
        <p:grpSpPr>
          <a:xfrm>
            <a:off x="4551470" y="4103771"/>
            <a:ext cx="1463604" cy="737240"/>
            <a:chOff x="7493876" y="2774731"/>
            <a:chExt cx="1481958" cy="894622"/>
          </a:xfrm>
        </p:grpSpPr>
        <p:sp>
          <p:nvSpPr>
            <p:cNvPr id="8729" name="Google Shape;8729;p5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730" name="Google Shape;8730;p5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731" name="Google Shape;8731;p5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732" name="Google Shape;8732;p5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3" name="Google Shape;8733;p5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4" name="Google Shape;8734;p5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5" name="Google Shape;8735;p5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36" name="Google Shape;8736;p56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</a:t>
            </a:r>
            <a:endParaRPr sz="4400"/>
          </a:p>
        </p:txBody>
      </p:sp>
      <p:sp>
        <p:nvSpPr>
          <p:cNvPr id="8737" name="Google Shape;8737;p56"/>
          <p:cNvSpPr txBox="1"/>
          <p:nvPr/>
        </p:nvSpPr>
        <p:spPr>
          <a:xfrm>
            <a:off x="989013" y="1359295"/>
            <a:ext cx="10973804" cy="177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throughput: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(bits/time unit) at which bits are being sent from sender to receiver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instantaneous: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at given point in time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average: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over longer period of time</a:t>
            </a:r>
            <a:endParaRPr/>
          </a:p>
        </p:txBody>
      </p:sp>
      <p:sp>
        <p:nvSpPr>
          <p:cNvPr id="8738" name="Google Shape;8738;p56"/>
          <p:cNvSpPr/>
          <p:nvPr/>
        </p:nvSpPr>
        <p:spPr>
          <a:xfrm>
            <a:off x="1980004" y="3615115"/>
            <a:ext cx="500062" cy="581025"/>
          </a:xfrm>
          <a:prstGeom prst="can">
            <a:avLst>
              <a:gd fmla="val 23491" name="adj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739" name="Google Shape;8739;p56"/>
          <p:cNvGrpSpPr/>
          <p:nvPr/>
        </p:nvGrpSpPr>
        <p:grpSpPr>
          <a:xfrm>
            <a:off x="2538054" y="4021842"/>
            <a:ext cx="352425" cy="876300"/>
            <a:chOff x="4140" y="429"/>
            <a:chExt cx="1425" cy="2396"/>
          </a:xfrm>
        </p:grpSpPr>
        <p:sp>
          <p:nvSpPr>
            <p:cNvPr id="8740" name="Google Shape;8740;p5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1" name="Google Shape;8741;p56"/>
            <p:cNvSpPr/>
            <p:nvPr/>
          </p:nvSpPr>
          <p:spPr>
            <a:xfrm>
              <a:off x="4204" y="429"/>
              <a:ext cx="1046" cy="2283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2" name="Google Shape;8742;p5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3" name="Google Shape;8743;p5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4" name="Google Shape;8744;p56"/>
            <p:cNvSpPr/>
            <p:nvPr/>
          </p:nvSpPr>
          <p:spPr>
            <a:xfrm>
              <a:off x="4211" y="694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45" name="Google Shape;8745;p56"/>
            <p:cNvGrpSpPr/>
            <p:nvPr/>
          </p:nvGrpSpPr>
          <p:grpSpPr>
            <a:xfrm>
              <a:off x="4750" y="668"/>
              <a:ext cx="578" cy="143"/>
              <a:chOff x="615" y="2568"/>
              <a:chExt cx="721" cy="137"/>
            </a:xfrm>
          </p:grpSpPr>
          <p:sp>
            <p:nvSpPr>
              <p:cNvPr id="8746" name="Google Shape;8746;p56"/>
              <p:cNvSpPr/>
              <p:nvPr/>
            </p:nvSpPr>
            <p:spPr>
              <a:xfrm>
                <a:off x="615" y="2568"/>
                <a:ext cx="721" cy="137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7" name="Google Shape;8747;p56"/>
              <p:cNvSpPr/>
              <p:nvPr/>
            </p:nvSpPr>
            <p:spPr>
              <a:xfrm>
                <a:off x="631" y="2584"/>
                <a:ext cx="689" cy="1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8" name="Google Shape;8748;p56"/>
            <p:cNvSpPr/>
            <p:nvPr/>
          </p:nvSpPr>
          <p:spPr>
            <a:xfrm>
              <a:off x="4223" y="1019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49" name="Google Shape;8749;p56"/>
            <p:cNvGrpSpPr/>
            <p:nvPr/>
          </p:nvGrpSpPr>
          <p:grpSpPr>
            <a:xfrm>
              <a:off x="4749" y="993"/>
              <a:ext cx="578" cy="135"/>
              <a:chOff x="617" y="2567"/>
              <a:chExt cx="721" cy="140"/>
            </a:xfrm>
          </p:grpSpPr>
          <p:sp>
            <p:nvSpPr>
              <p:cNvPr id="8750" name="Google Shape;8750;p56"/>
              <p:cNvSpPr/>
              <p:nvPr/>
            </p:nvSpPr>
            <p:spPr>
              <a:xfrm>
                <a:off x="617" y="2567"/>
                <a:ext cx="721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1" name="Google Shape;8751;p56"/>
              <p:cNvSpPr/>
              <p:nvPr/>
            </p:nvSpPr>
            <p:spPr>
              <a:xfrm>
                <a:off x="634" y="2585"/>
                <a:ext cx="689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52" name="Google Shape;8752;p56"/>
            <p:cNvSpPr/>
            <p:nvPr/>
          </p:nvSpPr>
          <p:spPr>
            <a:xfrm>
              <a:off x="4217" y="1358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3" name="Google Shape;8753;p56"/>
            <p:cNvSpPr/>
            <p:nvPr/>
          </p:nvSpPr>
          <p:spPr>
            <a:xfrm>
              <a:off x="4230" y="1653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54" name="Google Shape;8754;p56"/>
            <p:cNvGrpSpPr/>
            <p:nvPr/>
          </p:nvGrpSpPr>
          <p:grpSpPr>
            <a:xfrm>
              <a:off x="4737" y="1627"/>
              <a:ext cx="578" cy="152"/>
              <a:chOff x="616" y="2568"/>
              <a:chExt cx="720" cy="140"/>
            </a:xfrm>
          </p:grpSpPr>
          <p:sp>
            <p:nvSpPr>
              <p:cNvPr id="8755" name="Google Shape;8755;p56"/>
              <p:cNvSpPr/>
              <p:nvPr/>
            </p:nvSpPr>
            <p:spPr>
              <a:xfrm>
                <a:off x="616" y="2568"/>
                <a:ext cx="720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6" name="Google Shape;8756;p56"/>
              <p:cNvSpPr/>
              <p:nvPr/>
            </p:nvSpPr>
            <p:spPr>
              <a:xfrm>
                <a:off x="632" y="2584"/>
                <a:ext cx="688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57" name="Google Shape;8757;p5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58" name="Google Shape;8758;p56"/>
            <p:cNvGrpSpPr/>
            <p:nvPr/>
          </p:nvGrpSpPr>
          <p:grpSpPr>
            <a:xfrm>
              <a:off x="4737" y="1327"/>
              <a:ext cx="584" cy="139"/>
              <a:chOff x="611" y="2568"/>
              <a:chExt cx="728" cy="139"/>
            </a:xfrm>
          </p:grpSpPr>
          <p:sp>
            <p:nvSpPr>
              <p:cNvPr id="8759" name="Google Shape;8759;p56"/>
              <p:cNvSpPr/>
              <p:nvPr/>
            </p:nvSpPr>
            <p:spPr>
              <a:xfrm>
                <a:off x="611" y="2568"/>
                <a:ext cx="728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0" name="Google Shape;8760;p56"/>
              <p:cNvSpPr/>
              <p:nvPr/>
            </p:nvSpPr>
            <p:spPr>
              <a:xfrm>
                <a:off x="627" y="2586"/>
                <a:ext cx="696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61" name="Google Shape;8761;p56"/>
            <p:cNvSpPr/>
            <p:nvPr/>
          </p:nvSpPr>
          <p:spPr>
            <a:xfrm>
              <a:off x="5250" y="429"/>
              <a:ext cx="71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2" name="Google Shape;8762;p5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3" name="Google Shape;8763;p5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4" name="Google Shape;8764;p56"/>
            <p:cNvSpPr/>
            <p:nvPr/>
          </p:nvSpPr>
          <p:spPr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5" name="Google Shape;8765;p5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6" name="Google Shape;8766;p56"/>
            <p:cNvSpPr/>
            <p:nvPr/>
          </p:nvSpPr>
          <p:spPr>
            <a:xfrm>
              <a:off x="4140" y="2677"/>
              <a:ext cx="1200" cy="148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7" name="Google Shape;8767;p56"/>
            <p:cNvSpPr/>
            <p:nvPr/>
          </p:nvSpPr>
          <p:spPr>
            <a:xfrm>
              <a:off x="4204" y="2712"/>
              <a:ext cx="1072" cy="8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8" name="Google Shape;8768;p56"/>
            <p:cNvSpPr/>
            <p:nvPr/>
          </p:nvSpPr>
          <p:spPr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9" name="Google Shape;8769;p56"/>
            <p:cNvSpPr/>
            <p:nvPr/>
          </p:nvSpPr>
          <p:spPr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0" name="Google Shape;8770;p56"/>
            <p:cNvSpPr/>
            <p:nvPr/>
          </p:nvSpPr>
          <p:spPr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1" name="Google Shape;8771;p56"/>
            <p:cNvSpPr/>
            <p:nvPr/>
          </p:nvSpPr>
          <p:spPr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2" name="Google Shape;8772;p56"/>
          <p:cNvGrpSpPr/>
          <p:nvPr/>
        </p:nvGrpSpPr>
        <p:grpSpPr>
          <a:xfrm flipH="1">
            <a:off x="9843242" y="4083754"/>
            <a:ext cx="1192212" cy="1171575"/>
            <a:chOff x="-44" y="1473"/>
            <a:chExt cx="981" cy="1105"/>
          </a:xfrm>
        </p:grpSpPr>
        <p:pic>
          <p:nvPicPr>
            <p:cNvPr descr="desktop_computer_stylized_medium" id="8773" name="Google Shape;8773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4" name="Google Shape;8774;p5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75" name="Google Shape;8775;p56"/>
          <p:cNvSpPr txBox="1"/>
          <p:nvPr/>
        </p:nvSpPr>
        <p:spPr>
          <a:xfrm>
            <a:off x="792820" y="5516537"/>
            <a:ext cx="2198742" cy="103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server, with</a:t>
            </a:r>
            <a:endParaRPr/>
          </a:p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 of F bits </a:t>
            </a:r>
            <a:endParaRPr/>
          </a:p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send to client</a:t>
            </a:r>
            <a:endParaRPr/>
          </a:p>
        </p:txBody>
      </p:sp>
      <p:sp>
        <p:nvSpPr>
          <p:cNvPr id="8776" name="Google Shape;8776;p56"/>
          <p:cNvSpPr txBox="1"/>
          <p:nvPr/>
        </p:nvSpPr>
        <p:spPr>
          <a:xfrm>
            <a:off x="3097926" y="4936011"/>
            <a:ext cx="1722587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sp>
        <p:nvSpPr>
          <p:cNvPr id="8777" name="Google Shape;8777;p56"/>
          <p:cNvSpPr txBox="1"/>
          <p:nvPr/>
        </p:nvSpPr>
        <p:spPr>
          <a:xfrm>
            <a:off x="7217773" y="4939162"/>
            <a:ext cx="1722587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grpSp>
        <p:nvGrpSpPr>
          <p:cNvPr id="8778" name="Google Shape;8778;p56"/>
          <p:cNvGrpSpPr/>
          <p:nvPr/>
        </p:nvGrpSpPr>
        <p:grpSpPr>
          <a:xfrm>
            <a:off x="644751" y="4976621"/>
            <a:ext cx="9050338" cy="1484312"/>
            <a:chOff x="-335" y="3658"/>
            <a:chExt cx="5701" cy="935"/>
          </a:xfrm>
        </p:grpSpPr>
        <p:sp>
          <p:nvSpPr>
            <p:cNvPr id="8779" name="Google Shape;8779;p56"/>
            <p:cNvSpPr txBox="1"/>
            <p:nvPr/>
          </p:nvSpPr>
          <p:spPr>
            <a:xfrm>
              <a:off x="-335" y="3942"/>
              <a:ext cx="1461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server sends bits 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(fluid) into pipe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80" name="Google Shape;8780;p56"/>
            <p:cNvSpPr txBox="1"/>
            <p:nvPr/>
          </p:nvSpPr>
          <p:spPr>
            <a:xfrm>
              <a:off x="1089" y="3661"/>
              <a:ext cx="1769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pipe that can carry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baseline="-2500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/>
            </a:p>
          </p:txBody>
        </p:sp>
        <p:sp>
          <p:nvSpPr>
            <p:cNvPr id="8781" name="Google Shape;8781;p56"/>
            <p:cNvSpPr txBox="1"/>
            <p:nvPr/>
          </p:nvSpPr>
          <p:spPr>
            <a:xfrm>
              <a:off x="3506" y="3658"/>
              <a:ext cx="1860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pipe that can carry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baseline="-2500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/>
            </a:p>
          </p:txBody>
        </p:sp>
      </p:grpSp>
      <p:grpSp>
        <p:nvGrpSpPr>
          <p:cNvPr id="8782" name="Google Shape;8782;p56"/>
          <p:cNvGrpSpPr/>
          <p:nvPr/>
        </p:nvGrpSpPr>
        <p:grpSpPr>
          <a:xfrm>
            <a:off x="2071325" y="4013900"/>
            <a:ext cx="7826653" cy="763669"/>
            <a:chOff x="2071325" y="4013900"/>
            <a:chExt cx="7826653" cy="763669"/>
          </a:xfrm>
        </p:grpSpPr>
        <p:sp>
          <p:nvSpPr>
            <p:cNvPr id="8783" name="Google Shape;8783;p56"/>
            <p:cNvSpPr/>
            <p:nvPr/>
          </p:nvSpPr>
          <p:spPr>
            <a:xfrm>
              <a:off x="9008978" y="4275842"/>
              <a:ext cx="889000" cy="485775"/>
            </a:xfrm>
            <a:prstGeom prst="rightArrow">
              <a:avLst>
                <a:gd fmla="val 50000" name="adj1"/>
                <a:gd fmla="val 45752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8784" name="Google Shape;8784;p56"/>
            <p:cNvGrpSpPr/>
            <p:nvPr/>
          </p:nvGrpSpPr>
          <p:grpSpPr>
            <a:xfrm>
              <a:off x="3016469" y="4319954"/>
              <a:ext cx="2322512" cy="392112"/>
              <a:chOff x="2249" y="3430"/>
              <a:chExt cx="1389" cy="256"/>
            </a:xfrm>
          </p:grpSpPr>
          <p:sp>
            <p:nvSpPr>
              <p:cNvPr id="8785" name="Google Shape;8785;p56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6" name="Google Shape;8786;p56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7" name="Google Shape;8787;p56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8" name="Google Shape;8788;p56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789" name="Google Shape;8789;p56"/>
            <p:cNvGrpSpPr/>
            <p:nvPr/>
          </p:nvGrpSpPr>
          <p:grpSpPr>
            <a:xfrm>
              <a:off x="6475852" y="4196543"/>
              <a:ext cx="2801937" cy="581026"/>
              <a:chOff x="2249" y="3430"/>
              <a:chExt cx="1389" cy="256"/>
            </a:xfrm>
          </p:grpSpPr>
          <p:sp>
            <p:nvSpPr>
              <p:cNvPr id="8790" name="Google Shape;8790;p56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91" name="Google Shape;8791;p56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92" name="Google Shape;8792;p56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93" name="Google Shape;8793;p56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8794" name="Google Shape;8794;p56"/>
            <p:cNvSpPr/>
            <p:nvPr/>
          </p:nvSpPr>
          <p:spPr>
            <a:xfrm>
              <a:off x="5295542" y="4258379"/>
              <a:ext cx="1279525" cy="485775"/>
            </a:xfrm>
            <a:prstGeom prst="rightArrow">
              <a:avLst>
                <a:gd fmla="val 50000" name="adj1"/>
                <a:gd fmla="val 65850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95" name="Google Shape;8795;p56"/>
            <p:cNvSpPr/>
            <p:nvPr/>
          </p:nvSpPr>
          <p:spPr>
            <a:xfrm flipH="1" rot="10800000">
              <a:off x="2071329" y="4013904"/>
              <a:ext cx="974725" cy="720725"/>
            </a:xfrm>
            <a:custGeom>
              <a:rect b="b" l="l" r="r" t="t"/>
              <a:pathLst>
                <a:path extrusionOk="0" h="21600" w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56"/>
            <p:cNvSpPr txBox="1"/>
            <p:nvPr/>
          </p:nvSpPr>
          <p:spPr>
            <a:xfrm flipH="1">
              <a:off x="2071325" y="4013900"/>
              <a:ext cx="974725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97" name="Google Shape;8797;p56"/>
          <p:cNvCxnSpPr/>
          <p:nvPr/>
        </p:nvCxnSpPr>
        <p:spPr>
          <a:xfrm>
            <a:off x="2663444" y="4956164"/>
            <a:ext cx="0" cy="499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98" name="Google Shape;8798;p56"/>
          <p:cNvCxnSpPr/>
          <p:nvPr/>
        </p:nvCxnSpPr>
        <p:spPr>
          <a:xfrm>
            <a:off x="3671250" y="4571341"/>
            <a:ext cx="0" cy="499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99" name="Google Shape;8799;p56"/>
          <p:cNvCxnSpPr/>
          <p:nvPr/>
        </p:nvCxnSpPr>
        <p:spPr>
          <a:xfrm>
            <a:off x="7773171" y="4574886"/>
            <a:ext cx="0" cy="499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00" name="Google Shape;8800;p5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5" name="Shape 8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" name="Google Shape;8806;p5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</a:t>
            </a:r>
            <a:endParaRPr sz="4400"/>
          </a:p>
        </p:txBody>
      </p:sp>
      <p:grpSp>
        <p:nvGrpSpPr>
          <p:cNvPr id="8807" name="Google Shape;8807;p57"/>
          <p:cNvGrpSpPr/>
          <p:nvPr/>
        </p:nvGrpSpPr>
        <p:grpSpPr>
          <a:xfrm>
            <a:off x="4983726" y="4245735"/>
            <a:ext cx="912813" cy="415925"/>
            <a:chOff x="1871277" y="1576300"/>
            <a:chExt cx="1128371" cy="437861"/>
          </a:xfrm>
        </p:grpSpPr>
        <p:sp>
          <p:nvSpPr>
            <p:cNvPr id="8808" name="Google Shape;8808;p57"/>
            <p:cNvSpPr/>
            <p:nvPr/>
          </p:nvSpPr>
          <p:spPr>
            <a:xfrm flipH="1" rot="10800000">
              <a:off x="1874446" y="1694641"/>
              <a:ext cx="1125202" cy="31952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9" name="Google Shape;8809;p57"/>
            <p:cNvSpPr/>
            <p:nvPr/>
          </p:nvSpPr>
          <p:spPr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0" name="Google Shape;8810;p57"/>
            <p:cNvSpPr/>
            <p:nvPr/>
          </p:nvSpPr>
          <p:spPr>
            <a:xfrm flipH="1" rot="10800000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1" name="Google Shape;8811;p57"/>
            <p:cNvSpPr/>
            <p:nvPr/>
          </p:nvSpPr>
          <p:spPr>
            <a:xfrm>
              <a:off x="2159748" y="1673231"/>
              <a:ext cx="547504" cy="160438"/>
            </a:xfrm>
            <a:custGeom>
              <a:rect b="b" l="l" r="r" t="t"/>
              <a:pathLst>
                <a:path extrusionOk="0" h="1321259" w="307606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2" name="Google Shape;8812;p57"/>
            <p:cNvSpPr/>
            <p:nvPr/>
          </p:nvSpPr>
          <p:spPr>
            <a:xfrm>
              <a:off x="2102655" y="1633103"/>
              <a:ext cx="662444" cy="111241"/>
            </a:xfrm>
            <a:custGeom>
              <a:rect b="b" l="l" r="r" t="t"/>
              <a:pathLst>
                <a:path extrusionOk="0" h="932950" w="3723451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3" name="Google Shape;8813;p57"/>
            <p:cNvSpPr/>
            <p:nvPr/>
          </p:nvSpPr>
          <p:spPr>
            <a:xfrm>
              <a:off x="2536889" y="1727776"/>
              <a:ext cx="244057" cy="97040"/>
            </a:xfrm>
            <a:custGeom>
              <a:rect b="b" l="l" r="r" t="t"/>
              <a:pathLst>
                <a:path extrusionOk="0" h="809868" w="1366596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4" name="Google Shape;8814;p57"/>
            <p:cNvSpPr/>
            <p:nvPr/>
          </p:nvSpPr>
          <p:spPr>
            <a:xfrm>
              <a:off x="2089977" y="1730144"/>
              <a:ext cx="240888" cy="97039"/>
            </a:xfrm>
            <a:custGeom>
              <a:rect b="b" l="l" r="r" t="t"/>
              <a:pathLst>
                <a:path extrusionOk="0" h="791462" w="1348191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15" name="Google Shape;8815;p57"/>
            <p:cNvCxnSpPr>
              <a:endCxn id="8810" idx="2"/>
            </p:cNvCxnSpPr>
            <p:nvPr/>
          </p:nvCxnSpPr>
          <p:spPr>
            <a:xfrm rot="10800000">
              <a:off x="1871277" y="1736060"/>
              <a:ext cx="3300" cy="12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  <p:cxnSp>
          <p:nvCxnSpPr>
            <p:cNvPr id="8816" name="Google Shape;8816;p57"/>
            <p:cNvCxnSpPr/>
            <p:nvPr/>
          </p:nvCxnSpPr>
          <p:spPr>
            <a:xfrm rot="10800000">
              <a:off x="2996477" y="1734877"/>
              <a:ext cx="3171" cy="12307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</p:grpSp>
      <p:grpSp>
        <p:nvGrpSpPr>
          <p:cNvPr id="8817" name="Google Shape;8817;p57"/>
          <p:cNvGrpSpPr/>
          <p:nvPr/>
        </p:nvGrpSpPr>
        <p:grpSpPr>
          <a:xfrm>
            <a:off x="4937689" y="2318255"/>
            <a:ext cx="911225" cy="415925"/>
            <a:chOff x="1871277" y="1576300"/>
            <a:chExt cx="1128371" cy="437861"/>
          </a:xfrm>
        </p:grpSpPr>
        <p:sp>
          <p:nvSpPr>
            <p:cNvPr id="8818" name="Google Shape;8818;p57"/>
            <p:cNvSpPr/>
            <p:nvPr/>
          </p:nvSpPr>
          <p:spPr>
            <a:xfrm flipH="1" rot="10800000">
              <a:off x="1874446" y="1694641"/>
              <a:ext cx="1125202" cy="31952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9" name="Google Shape;8819;p57"/>
            <p:cNvSpPr/>
            <p:nvPr/>
          </p:nvSpPr>
          <p:spPr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0" name="Google Shape;8820;p57"/>
            <p:cNvSpPr/>
            <p:nvPr/>
          </p:nvSpPr>
          <p:spPr>
            <a:xfrm flipH="1" rot="10800000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1" name="Google Shape;8821;p57"/>
            <p:cNvSpPr/>
            <p:nvPr/>
          </p:nvSpPr>
          <p:spPr>
            <a:xfrm>
              <a:off x="2160249" y="1673231"/>
              <a:ext cx="548460" cy="160438"/>
            </a:xfrm>
            <a:custGeom>
              <a:rect b="b" l="l" r="r" t="t"/>
              <a:pathLst>
                <a:path extrusionOk="0" h="1321259" w="307606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2" name="Google Shape;8822;p57"/>
            <p:cNvSpPr/>
            <p:nvPr/>
          </p:nvSpPr>
          <p:spPr>
            <a:xfrm>
              <a:off x="2102655" y="1633103"/>
              <a:ext cx="662444" cy="111241"/>
            </a:xfrm>
            <a:custGeom>
              <a:rect b="b" l="l" r="r" t="t"/>
              <a:pathLst>
                <a:path extrusionOk="0" h="932950" w="3723451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3" name="Google Shape;8823;p57"/>
            <p:cNvSpPr/>
            <p:nvPr/>
          </p:nvSpPr>
          <p:spPr>
            <a:xfrm>
              <a:off x="2536889" y="1727776"/>
              <a:ext cx="244057" cy="97040"/>
            </a:xfrm>
            <a:custGeom>
              <a:rect b="b" l="l" r="r" t="t"/>
              <a:pathLst>
                <a:path extrusionOk="0" h="809868" w="1366596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4" name="Google Shape;8824;p57"/>
            <p:cNvSpPr/>
            <p:nvPr/>
          </p:nvSpPr>
          <p:spPr>
            <a:xfrm>
              <a:off x="2089977" y="1730144"/>
              <a:ext cx="240888" cy="97039"/>
            </a:xfrm>
            <a:custGeom>
              <a:rect b="b" l="l" r="r" t="t"/>
              <a:pathLst>
                <a:path extrusionOk="0" h="791462" w="1348191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25" name="Google Shape;8825;p57"/>
            <p:cNvCxnSpPr>
              <a:endCxn id="8820" idx="2"/>
            </p:cNvCxnSpPr>
            <p:nvPr/>
          </p:nvCxnSpPr>
          <p:spPr>
            <a:xfrm rot="10800000">
              <a:off x="1871277" y="1736060"/>
              <a:ext cx="3300" cy="12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  <p:cxnSp>
          <p:nvCxnSpPr>
            <p:cNvPr id="8826" name="Google Shape;8826;p57"/>
            <p:cNvCxnSpPr/>
            <p:nvPr/>
          </p:nvCxnSpPr>
          <p:spPr>
            <a:xfrm rot="10800000">
              <a:off x="2996477" y="1734877"/>
              <a:ext cx="3171" cy="12307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</p:grpSp>
      <p:grpSp>
        <p:nvGrpSpPr>
          <p:cNvPr id="8827" name="Google Shape;8827;p57"/>
          <p:cNvGrpSpPr/>
          <p:nvPr/>
        </p:nvGrpSpPr>
        <p:grpSpPr>
          <a:xfrm>
            <a:off x="2292914" y="1991230"/>
            <a:ext cx="352425" cy="876300"/>
            <a:chOff x="4140" y="429"/>
            <a:chExt cx="1425" cy="2396"/>
          </a:xfrm>
        </p:grpSpPr>
        <p:sp>
          <p:nvSpPr>
            <p:cNvPr id="8828" name="Google Shape;8828;p5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9" name="Google Shape;8829;p57"/>
            <p:cNvSpPr/>
            <p:nvPr/>
          </p:nvSpPr>
          <p:spPr>
            <a:xfrm>
              <a:off x="4204" y="429"/>
              <a:ext cx="1046" cy="2283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0" name="Google Shape;8830;p5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1" name="Google Shape;8831;p5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2" name="Google Shape;8832;p57"/>
            <p:cNvSpPr/>
            <p:nvPr/>
          </p:nvSpPr>
          <p:spPr>
            <a:xfrm>
              <a:off x="4211" y="694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33" name="Google Shape;8833;p57"/>
            <p:cNvGrpSpPr/>
            <p:nvPr/>
          </p:nvGrpSpPr>
          <p:grpSpPr>
            <a:xfrm>
              <a:off x="4750" y="668"/>
              <a:ext cx="578" cy="143"/>
              <a:chOff x="615" y="2568"/>
              <a:chExt cx="721" cy="137"/>
            </a:xfrm>
          </p:grpSpPr>
          <p:sp>
            <p:nvSpPr>
              <p:cNvPr id="8834" name="Google Shape;8834;p57"/>
              <p:cNvSpPr/>
              <p:nvPr/>
            </p:nvSpPr>
            <p:spPr>
              <a:xfrm>
                <a:off x="615" y="2568"/>
                <a:ext cx="721" cy="137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5" name="Google Shape;8835;p57"/>
              <p:cNvSpPr/>
              <p:nvPr/>
            </p:nvSpPr>
            <p:spPr>
              <a:xfrm>
                <a:off x="631" y="2584"/>
                <a:ext cx="689" cy="1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36" name="Google Shape;8836;p57"/>
            <p:cNvSpPr/>
            <p:nvPr/>
          </p:nvSpPr>
          <p:spPr>
            <a:xfrm>
              <a:off x="4223" y="1019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37" name="Google Shape;8837;p57"/>
            <p:cNvGrpSpPr/>
            <p:nvPr/>
          </p:nvGrpSpPr>
          <p:grpSpPr>
            <a:xfrm>
              <a:off x="4749" y="993"/>
              <a:ext cx="578" cy="135"/>
              <a:chOff x="617" y="2567"/>
              <a:chExt cx="721" cy="140"/>
            </a:xfrm>
          </p:grpSpPr>
          <p:sp>
            <p:nvSpPr>
              <p:cNvPr id="8838" name="Google Shape;8838;p57"/>
              <p:cNvSpPr/>
              <p:nvPr/>
            </p:nvSpPr>
            <p:spPr>
              <a:xfrm>
                <a:off x="617" y="2567"/>
                <a:ext cx="721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9" name="Google Shape;8839;p57"/>
              <p:cNvSpPr/>
              <p:nvPr/>
            </p:nvSpPr>
            <p:spPr>
              <a:xfrm>
                <a:off x="634" y="2585"/>
                <a:ext cx="689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40" name="Google Shape;8840;p57"/>
            <p:cNvSpPr/>
            <p:nvPr/>
          </p:nvSpPr>
          <p:spPr>
            <a:xfrm>
              <a:off x="4217" y="1358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1" name="Google Shape;8841;p57"/>
            <p:cNvSpPr/>
            <p:nvPr/>
          </p:nvSpPr>
          <p:spPr>
            <a:xfrm>
              <a:off x="4230" y="1653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42" name="Google Shape;8842;p57"/>
            <p:cNvGrpSpPr/>
            <p:nvPr/>
          </p:nvGrpSpPr>
          <p:grpSpPr>
            <a:xfrm>
              <a:off x="4737" y="1627"/>
              <a:ext cx="578" cy="152"/>
              <a:chOff x="616" y="2568"/>
              <a:chExt cx="720" cy="140"/>
            </a:xfrm>
          </p:grpSpPr>
          <p:sp>
            <p:nvSpPr>
              <p:cNvPr id="8843" name="Google Shape;8843;p57"/>
              <p:cNvSpPr/>
              <p:nvPr/>
            </p:nvSpPr>
            <p:spPr>
              <a:xfrm>
                <a:off x="616" y="2568"/>
                <a:ext cx="720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4" name="Google Shape;8844;p57"/>
              <p:cNvSpPr/>
              <p:nvPr/>
            </p:nvSpPr>
            <p:spPr>
              <a:xfrm>
                <a:off x="632" y="2584"/>
                <a:ext cx="688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45" name="Google Shape;8845;p5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46" name="Google Shape;8846;p57"/>
            <p:cNvGrpSpPr/>
            <p:nvPr/>
          </p:nvGrpSpPr>
          <p:grpSpPr>
            <a:xfrm>
              <a:off x="4737" y="1328"/>
              <a:ext cx="584" cy="139"/>
              <a:chOff x="611" y="2569"/>
              <a:chExt cx="728" cy="139"/>
            </a:xfrm>
          </p:grpSpPr>
          <p:sp>
            <p:nvSpPr>
              <p:cNvPr id="8847" name="Google Shape;8847;p57"/>
              <p:cNvSpPr/>
              <p:nvPr/>
            </p:nvSpPr>
            <p:spPr>
              <a:xfrm>
                <a:off x="611" y="2569"/>
                <a:ext cx="728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8" name="Google Shape;8848;p57"/>
              <p:cNvSpPr/>
              <p:nvPr/>
            </p:nvSpPr>
            <p:spPr>
              <a:xfrm>
                <a:off x="627" y="2586"/>
                <a:ext cx="696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49" name="Google Shape;8849;p57"/>
            <p:cNvSpPr/>
            <p:nvPr/>
          </p:nvSpPr>
          <p:spPr>
            <a:xfrm>
              <a:off x="5250" y="429"/>
              <a:ext cx="71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0" name="Google Shape;8850;p5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1" name="Google Shape;8851;p5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2" name="Google Shape;8852;p57"/>
            <p:cNvSpPr/>
            <p:nvPr/>
          </p:nvSpPr>
          <p:spPr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3" name="Google Shape;8853;p5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4" name="Google Shape;8854;p57"/>
            <p:cNvSpPr/>
            <p:nvPr/>
          </p:nvSpPr>
          <p:spPr>
            <a:xfrm>
              <a:off x="4140" y="2677"/>
              <a:ext cx="1200" cy="148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5" name="Google Shape;8855;p57"/>
            <p:cNvSpPr/>
            <p:nvPr/>
          </p:nvSpPr>
          <p:spPr>
            <a:xfrm>
              <a:off x="4204" y="2712"/>
              <a:ext cx="1072" cy="8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6" name="Google Shape;8856;p57"/>
            <p:cNvSpPr/>
            <p:nvPr/>
          </p:nvSpPr>
          <p:spPr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7" name="Google Shape;8857;p57"/>
            <p:cNvSpPr/>
            <p:nvPr/>
          </p:nvSpPr>
          <p:spPr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8" name="Google Shape;8858;p57"/>
            <p:cNvSpPr/>
            <p:nvPr/>
          </p:nvSpPr>
          <p:spPr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9" name="Google Shape;8859;p57"/>
            <p:cNvSpPr/>
            <p:nvPr/>
          </p:nvSpPr>
          <p:spPr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0" name="Google Shape;8860;p57"/>
          <p:cNvSpPr txBox="1"/>
          <p:nvPr/>
        </p:nvSpPr>
        <p:spPr>
          <a:xfrm>
            <a:off x="1197539" y="1361756"/>
            <a:ext cx="8150225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8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&lt; 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1" lang="en-US" sz="2800" u="none" cap="none" strike="noStrik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/>
          </a:p>
        </p:txBody>
      </p:sp>
      <p:grpSp>
        <p:nvGrpSpPr>
          <p:cNvPr id="8861" name="Google Shape;8861;p57"/>
          <p:cNvGrpSpPr/>
          <p:nvPr/>
        </p:nvGrpSpPr>
        <p:grpSpPr>
          <a:xfrm>
            <a:off x="2745351" y="2343655"/>
            <a:ext cx="2136775" cy="307975"/>
            <a:chOff x="2249" y="3430"/>
            <a:chExt cx="1389" cy="256"/>
          </a:xfrm>
        </p:grpSpPr>
        <p:sp>
          <p:nvSpPr>
            <p:cNvPr id="8862" name="Google Shape;8862;p57"/>
            <p:cNvSpPr/>
            <p:nvPr/>
          </p:nvSpPr>
          <p:spPr>
            <a:xfrm>
              <a:off x="3569" y="3433"/>
              <a:ext cx="69" cy="25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3" name="Google Shape;8863;p57"/>
            <p:cNvSpPr/>
            <p:nvPr/>
          </p:nvSpPr>
          <p:spPr>
            <a:xfrm>
              <a:off x="2275" y="3433"/>
              <a:ext cx="1326" cy="25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4" name="Google Shape;8864;p57"/>
            <p:cNvSpPr/>
            <p:nvPr/>
          </p:nvSpPr>
          <p:spPr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5" name="Google Shape;8865;p57"/>
            <p:cNvSpPr/>
            <p:nvPr/>
          </p:nvSpPr>
          <p:spPr>
            <a:xfrm>
              <a:off x="3562" y="3438"/>
              <a:ext cx="44" cy="24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6" name="Google Shape;8866;p57"/>
          <p:cNvSpPr txBox="1"/>
          <p:nvPr/>
        </p:nvSpPr>
        <p:spPr>
          <a:xfrm>
            <a:off x="2534214" y="2270741"/>
            <a:ext cx="25860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R</a:t>
            </a:r>
            <a:r>
              <a:rPr b="0" baseline="-2500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sp>
        <p:nvSpPr>
          <p:cNvPr id="8867" name="Google Shape;8867;p57"/>
          <p:cNvSpPr/>
          <p:nvPr/>
        </p:nvSpPr>
        <p:spPr>
          <a:xfrm flipH="1" rot="10800000">
            <a:off x="1934139" y="2111880"/>
            <a:ext cx="895350" cy="565150"/>
          </a:xfrm>
          <a:custGeom>
            <a:rect b="b" l="l" r="r" t="t"/>
            <a:pathLst>
              <a:path extrusionOk="0" h="21600" w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8" name="Google Shape;8868;p57"/>
          <p:cNvSpPr txBox="1"/>
          <p:nvPr/>
        </p:nvSpPr>
        <p:spPr>
          <a:xfrm flipH="1">
            <a:off x="1934125" y="2111875"/>
            <a:ext cx="895350" cy="565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9" name="Google Shape;8869;p57"/>
          <p:cNvSpPr/>
          <p:nvPr/>
        </p:nvSpPr>
        <p:spPr>
          <a:xfrm>
            <a:off x="8168251" y="2318255"/>
            <a:ext cx="941624" cy="379413"/>
          </a:xfrm>
          <a:prstGeom prst="rightArrow">
            <a:avLst>
              <a:gd fmla="val 50000" name="adj1"/>
              <a:gd fmla="val 53870" name="adj2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0" name="Google Shape;8870;p57"/>
          <p:cNvGrpSpPr/>
          <p:nvPr/>
        </p:nvGrpSpPr>
        <p:grpSpPr>
          <a:xfrm>
            <a:off x="6118790" y="2210305"/>
            <a:ext cx="2577607" cy="569914"/>
            <a:chOff x="3130" y="3069"/>
            <a:chExt cx="1765" cy="366"/>
          </a:xfrm>
        </p:grpSpPr>
        <p:grpSp>
          <p:nvGrpSpPr>
            <p:cNvPr id="8871" name="Google Shape;8871;p57"/>
            <p:cNvGrpSpPr/>
            <p:nvPr/>
          </p:nvGrpSpPr>
          <p:grpSpPr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8872" name="Google Shape;8872;p57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3" name="Google Shape;8873;p57"/>
              <p:cNvSpPr/>
              <p:nvPr/>
            </p:nvSpPr>
            <p:spPr>
              <a:xfrm>
                <a:off x="2275" y="3433"/>
                <a:ext cx="1329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4" name="Google Shape;8874;p57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5" name="Google Shape;8875;p57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76" name="Google Shape;8876;p57"/>
            <p:cNvSpPr txBox="1"/>
            <p:nvPr/>
          </p:nvSpPr>
          <p:spPr>
            <a:xfrm>
              <a:off x="3181" y="3135"/>
              <a:ext cx="1702" cy="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baseline="-2500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</p:grpSp>
      <p:sp>
        <p:nvSpPr>
          <p:cNvPr id="8877" name="Google Shape;8877;p57"/>
          <p:cNvSpPr/>
          <p:nvPr/>
        </p:nvSpPr>
        <p:spPr>
          <a:xfrm>
            <a:off x="1234051" y="3170791"/>
            <a:ext cx="806291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&gt; 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1" lang="en-US" sz="2800" u="none" cap="none" strike="noStrik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/>
          </a:p>
        </p:txBody>
      </p:sp>
      <p:grpSp>
        <p:nvGrpSpPr>
          <p:cNvPr id="8878" name="Google Shape;8878;p57"/>
          <p:cNvGrpSpPr/>
          <p:nvPr/>
        </p:nvGrpSpPr>
        <p:grpSpPr>
          <a:xfrm>
            <a:off x="1327659" y="5111236"/>
            <a:ext cx="8847138" cy="1282702"/>
            <a:chOff x="186" y="3246"/>
            <a:chExt cx="5573" cy="808"/>
          </a:xfrm>
        </p:grpSpPr>
        <p:sp>
          <p:nvSpPr>
            <p:cNvPr id="8879" name="Google Shape;8879;p57"/>
            <p:cNvSpPr/>
            <p:nvPr/>
          </p:nvSpPr>
          <p:spPr>
            <a:xfrm>
              <a:off x="186" y="3414"/>
              <a:ext cx="5521" cy="64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0" name="Google Shape;8880;p57"/>
            <p:cNvSpPr txBox="1"/>
            <p:nvPr/>
          </p:nvSpPr>
          <p:spPr>
            <a:xfrm>
              <a:off x="238" y="3585"/>
              <a:ext cx="552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 on end-end path that constrains  end-end throughput</a:t>
              </a:r>
              <a:endParaRPr/>
            </a:p>
          </p:txBody>
        </p:sp>
        <p:sp>
          <p:nvSpPr>
            <p:cNvPr id="8881" name="Google Shape;8881;p57"/>
            <p:cNvSpPr txBox="1"/>
            <p:nvPr/>
          </p:nvSpPr>
          <p:spPr>
            <a:xfrm>
              <a:off x="375" y="3246"/>
              <a:ext cx="1629" cy="3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bottleneck link</a:t>
              </a:r>
              <a:endParaRPr/>
            </a:p>
          </p:txBody>
        </p:sp>
      </p:grpSp>
      <p:sp>
        <p:nvSpPr>
          <p:cNvPr id="8882" name="Google Shape;8882;p57"/>
          <p:cNvSpPr/>
          <p:nvPr/>
        </p:nvSpPr>
        <p:spPr>
          <a:xfrm>
            <a:off x="4883714" y="2311905"/>
            <a:ext cx="1365250" cy="381000"/>
          </a:xfrm>
          <a:prstGeom prst="rightArrow">
            <a:avLst>
              <a:gd fmla="val 50000" name="adj1"/>
              <a:gd fmla="val 89583" name="adj2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3" name="Google Shape;8883;p57"/>
          <p:cNvGrpSpPr/>
          <p:nvPr/>
        </p:nvGrpSpPr>
        <p:grpSpPr>
          <a:xfrm flipH="1">
            <a:off x="9058681" y="2157918"/>
            <a:ext cx="871538" cy="885825"/>
            <a:chOff x="-44" y="1473"/>
            <a:chExt cx="981" cy="1105"/>
          </a:xfrm>
        </p:grpSpPr>
        <p:pic>
          <p:nvPicPr>
            <p:cNvPr descr="desktop_computer_stylized_medium" id="8884" name="Google Shape;8884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5" name="Google Shape;8885;p5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86" name="Google Shape;8886;p57"/>
          <p:cNvSpPr/>
          <p:nvPr/>
        </p:nvSpPr>
        <p:spPr>
          <a:xfrm>
            <a:off x="1846826" y="1854705"/>
            <a:ext cx="407988" cy="431800"/>
          </a:xfrm>
          <a:prstGeom prst="can">
            <a:avLst>
              <a:gd fmla="val 21398" name="adj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7" name="Google Shape;8887;p57"/>
          <p:cNvGrpSpPr/>
          <p:nvPr/>
        </p:nvGrpSpPr>
        <p:grpSpPr>
          <a:xfrm>
            <a:off x="1908739" y="3723447"/>
            <a:ext cx="8126412" cy="1166813"/>
            <a:chOff x="775" y="2474"/>
            <a:chExt cx="5119" cy="735"/>
          </a:xfrm>
        </p:grpSpPr>
        <p:grpSp>
          <p:nvGrpSpPr>
            <p:cNvPr id="8888" name="Google Shape;8888;p57"/>
            <p:cNvGrpSpPr/>
            <p:nvPr/>
          </p:nvGrpSpPr>
          <p:grpSpPr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8889" name="Google Shape;8889;p5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0" name="Google Shape;8890;p57"/>
              <p:cNvSpPr/>
              <p:nvPr/>
            </p:nvSpPr>
            <p:spPr>
              <a:xfrm>
                <a:off x="4204" y="429"/>
                <a:ext cx="1046" cy="2283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1" name="Google Shape;8891;p57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2" name="Google Shape;8892;p57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3" name="Google Shape;8893;p57"/>
              <p:cNvSpPr/>
              <p:nvPr/>
            </p:nvSpPr>
            <p:spPr>
              <a:xfrm>
                <a:off x="4211" y="694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94" name="Google Shape;8894;p57"/>
              <p:cNvGrpSpPr/>
              <p:nvPr/>
            </p:nvGrpSpPr>
            <p:grpSpPr>
              <a:xfrm>
                <a:off x="4750" y="668"/>
                <a:ext cx="578" cy="143"/>
                <a:chOff x="615" y="2568"/>
                <a:chExt cx="721" cy="137"/>
              </a:xfrm>
            </p:grpSpPr>
            <p:sp>
              <p:nvSpPr>
                <p:cNvPr id="8895" name="Google Shape;8895;p57"/>
                <p:cNvSpPr/>
                <p:nvPr/>
              </p:nvSpPr>
              <p:spPr>
                <a:xfrm>
                  <a:off x="615" y="2568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6" name="Google Shape;8896;p57"/>
                <p:cNvSpPr/>
                <p:nvPr/>
              </p:nvSpPr>
              <p:spPr>
                <a:xfrm>
                  <a:off x="631" y="2584"/>
                  <a:ext cx="689" cy="1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897" name="Google Shape;8897;p57"/>
              <p:cNvSpPr/>
              <p:nvPr/>
            </p:nvSpPr>
            <p:spPr>
              <a:xfrm>
                <a:off x="4223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98" name="Google Shape;8898;p57"/>
              <p:cNvGrpSpPr/>
              <p:nvPr/>
            </p:nvGrpSpPr>
            <p:grpSpPr>
              <a:xfrm>
                <a:off x="4749" y="993"/>
                <a:ext cx="578" cy="135"/>
                <a:chOff x="617" y="2567"/>
                <a:chExt cx="721" cy="140"/>
              </a:xfrm>
            </p:grpSpPr>
            <p:sp>
              <p:nvSpPr>
                <p:cNvPr id="8899" name="Google Shape;8899;p57"/>
                <p:cNvSpPr/>
                <p:nvPr/>
              </p:nvSpPr>
              <p:spPr>
                <a:xfrm>
                  <a:off x="617" y="2567"/>
                  <a:ext cx="721" cy="14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0" name="Google Shape;8900;p57"/>
                <p:cNvSpPr/>
                <p:nvPr/>
              </p:nvSpPr>
              <p:spPr>
                <a:xfrm>
                  <a:off x="634" y="2585"/>
                  <a:ext cx="689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01" name="Google Shape;8901;p57"/>
              <p:cNvSpPr/>
              <p:nvPr/>
            </p:nvSpPr>
            <p:spPr>
              <a:xfrm>
                <a:off x="4217" y="1358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2" name="Google Shape;8902;p57"/>
              <p:cNvSpPr/>
              <p:nvPr/>
            </p:nvSpPr>
            <p:spPr>
              <a:xfrm>
                <a:off x="4230" y="1653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03" name="Google Shape;8903;p57"/>
              <p:cNvGrpSpPr/>
              <p:nvPr/>
            </p:nvGrpSpPr>
            <p:grpSpPr>
              <a:xfrm>
                <a:off x="4737" y="1627"/>
                <a:ext cx="578" cy="152"/>
                <a:chOff x="616" y="2568"/>
                <a:chExt cx="720" cy="140"/>
              </a:xfrm>
            </p:grpSpPr>
            <p:sp>
              <p:nvSpPr>
                <p:cNvPr id="8904" name="Google Shape;8904;p57"/>
                <p:cNvSpPr/>
                <p:nvPr/>
              </p:nvSpPr>
              <p:spPr>
                <a:xfrm>
                  <a:off x="616" y="2568"/>
                  <a:ext cx="720" cy="14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5" name="Google Shape;8905;p57"/>
                <p:cNvSpPr/>
                <p:nvPr/>
              </p:nvSpPr>
              <p:spPr>
                <a:xfrm>
                  <a:off x="632" y="2584"/>
                  <a:ext cx="688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06" name="Google Shape;8906;p57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07" name="Google Shape;8907;p57"/>
              <p:cNvGrpSpPr/>
              <p:nvPr/>
            </p:nvGrpSpPr>
            <p:grpSpPr>
              <a:xfrm>
                <a:off x="4737" y="1327"/>
                <a:ext cx="584" cy="139"/>
                <a:chOff x="611" y="2568"/>
                <a:chExt cx="728" cy="139"/>
              </a:xfrm>
            </p:grpSpPr>
            <p:sp>
              <p:nvSpPr>
                <p:cNvPr id="8908" name="Google Shape;8908;p57"/>
                <p:cNvSpPr/>
                <p:nvPr/>
              </p:nvSpPr>
              <p:spPr>
                <a:xfrm>
                  <a:off x="611" y="2568"/>
                  <a:ext cx="728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9" name="Google Shape;8909;p57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10" name="Google Shape;8910;p57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1" name="Google Shape;8911;p57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2" name="Google Shape;8912;p57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3" name="Google Shape;8913;p57"/>
              <p:cNvSpPr/>
              <p:nvPr/>
            </p:nvSpPr>
            <p:spPr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4" name="Google Shape;8914;p57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5" name="Google Shape;8915;p57"/>
              <p:cNvSpPr/>
              <p:nvPr/>
            </p:nvSpPr>
            <p:spPr>
              <a:xfrm>
                <a:off x="4140" y="2677"/>
                <a:ext cx="1200" cy="148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6" name="Google Shape;8916;p57"/>
              <p:cNvSpPr/>
              <p:nvPr/>
            </p:nvSpPr>
            <p:spPr>
              <a:xfrm>
                <a:off x="4204" y="2712"/>
                <a:ext cx="1072" cy="82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7" name="Google Shape;8917;p57"/>
              <p:cNvSpPr/>
              <p:nvPr/>
            </p:nvSpPr>
            <p:spPr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8" name="Google Shape;8918;p57"/>
              <p:cNvSpPr/>
              <p:nvPr/>
            </p:nvSpPr>
            <p:spPr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9" name="Google Shape;8919;p57"/>
              <p:cNvSpPr/>
              <p:nvPr/>
            </p:nvSpPr>
            <p:spPr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0" name="Google Shape;8920;p57"/>
              <p:cNvSpPr/>
              <p:nvPr/>
            </p:nvSpPr>
            <p:spPr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921" name="Google Shape;8921;p57"/>
            <p:cNvCxnSpPr/>
            <p:nvPr/>
          </p:nvCxnSpPr>
          <p:spPr>
            <a:xfrm>
              <a:off x="1354" y="2913"/>
              <a:ext cx="3661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22" name="Google Shape;8922;p57"/>
            <p:cNvGrpSpPr/>
            <p:nvPr/>
          </p:nvGrpSpPr>
          <p:grpSpPr>
            <a:xfrm>
              <a:off x="2731" y="2870"/>
              <a:ext cx="607" cy="108"/>
              <a:chOff x="3603" y="243"/>
              <a:chExt cx="357" cy="106"/>
            </a:xfrm>
          </p:grpSpPr>
          <p:cxnSp>
            <p:nvCxnSpPr>
              <p:cNvPr id="8923" name="Google Shape;8923;p57"/>
              <p:cNvCxnSpPr/>
              <p:nvPr/>
            </p:nvCxnSpPr>
            <p:spPr>
              <a:xfrm>
                <a:off x="3603" y="289"/>
                <a:ext cx="0" cy="6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24" name="Google Shape;8924;p57"/>
              <p:cNvCxnSpPr/>
              <p:nvPr/>
            </p:nvCxnSpPr>
            <p:spPr>
              <a:xfrm>
                <a:off x="3960" y="289"/>
                <a:ext cx="0" cy="6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925" name="Google Shape;8925;p57"/>
              <p:cNvSpPr/>
              <p:nvPr/>
            </p:nvSpPr>
            <p:spPr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26" name="Google Shape;8926;p57"/>
              <p:cNvGrpSpPr/>
              <p:nvPr/>
            </p:nvGrpSpPr>
            <p:grpSpPr>
              <a:xfrm>
                <a:off x="3749" y="248"/>
                <a:ext cx="119" cy="65"/>
                <a:chOff x="2894" y="850"/>
                <a:chExt cx="94" cy="96"/>
              </a:xfrm>
            </p:grpSpPr>
            <p:cxnSp>
              <p:nvCxnSpPr>
                <p:cNvPr id="8927" name="Google Shape;8927;p57"/>
                <p:cNvCxnSpPr/>
                <p:nvPr/>
              </p:nvCxnSpPr>
              <p:spPr>
                <a:xfrm>
                  <a:off x="2944" y="946"/>
                  <a:ext cx="44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28" name="Google Shape;8928;p57"/>
                <p:cNvCxnSpPr/>
                <p:nvPr/>
              </p:nvCxnSpPr>
              <p:spPr>
                <a:xfrm>
                  <a:off x="2894" y="850"/>
                  <a:ext cx="52" cy="96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929" name="Google Shape;8929;p57"/>
              <p:cNvGrpSpPr/>
              <p:nvPr/>
            </p:nvGrpSpPr>
            <p:grpSpPr>
              <a:xfrm flipH="1" rot="10800000">
                <a:off x="3689" y="243"/>
                <a:ext cx="124" cy="66"/>
                <a:chOff x="2848" y="848"/>
                <a:chExt cx="98" cy="98"/>
              </a:xfrm>
            </p:grpSpPr>
            <p:cxnSp>
              <p:nvCxnSpPr>
                <p:cNvPr id="8930" name="Google Shape;8930;p57"/>
                <p:cNvCxnSpPr/>
                <p:nvPr/>
              </p:nvCxnSpPr>
              <p:spPr>
                <a:xfrm flipH="1" rot="10800000">
                  <a:off x="2848" y="848"/>
                  <a:ext cx="50" cy="2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31" name="Google Shape;8931;p57"/>
                <p:cNvCxnSpPr/>
                <p:nvPr/>
              </p:nvCxnSpPr>
              <p:spPr>
                <a:xfrm>
                  <a:off x="2894" y="850"/>
                  <a:ext cx="52" cy="96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8932" name="Google Shape;8932;p57"/>
            <p:cNvSpPr/>
            <p:nvPr/>
          </p:nvSpPr>
          <p:spPr>
            <a:xfrm>
              <a:off x="4741" y="2812"/>
              <a:ext cx="609" cy="239"/>
            </a:xfrm>
            <a:prstGeom prst="rightArrow">
              <a:avLst>
                <a:gd fmla="val 50000" name="adj1"/>
                <a:gd fmla="val 53870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33" name="Google Shape;8933;p57"/>
            <p:cNvGrpSpPr/>
            <p:nvPr/>
          </p:nvGrpSpPr>
          <p:grpSpPr>
            <a:xfrm>
              <a:off x="1328" y="2739"/>
              <a:ext cx="1347" cy="360"/>
              <a:chOff x="2249" y="3459"/>
              <a:chExt cx="1389" cy="257"/>
            </a:xfrm>
          </p:grpSpPr>
          <p:sp>
            <p:nvSpPr>
              <p:cNvPr id="8934" name="Google Shape;8934;p57"/>
              <p:cNvSpPr/>
              <p:nvPr/>
            </p:nvSpPr>
            <p:spPr>
              <a:xfrm>
                <a:off x="3569" y="346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5" name="Google Shape;8935;p57"/>
              <p:cNvSpPr/>
              <p:nvPr/>
            </p:nvSpPr>
            <p:spPr>
              <a:xfrm>
                <a:off x="2275" y="3459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6" name="Google Shape;8936;p57"/>
              <p:cNvSpPr/>
              <p:nvPr/>
            </p:nvSpPr>
            <p:spPr>
              <a:xfrm>
                <a:off x="2249" y="346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7" name="Google Shape;8937;p57"/>
              <p:cNvSpPr/>
              <p:nvPr/>
            </p:nvSpPr>
            <p:spPr>
              <a:xfrm>
                <a:off x="3562" y="3462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38" name="Google Shape;8938;p57"/>
            <p:cNvSpPr txBox="1"/>
            <p:nvPr/>
          </p:nvSpPr>
          <p:spPr>
            <a:xfrm>
              <a:off x="1313" y="2811"/>
              <a:ext cx="141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baseline="-2500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grpSp>
          <p:nvGrpSpPr>
            <p:cNvPr id="8939" name="Google Shape;8939;p57"/>
            <p:cNvGrpSpPr/>
            <p:nvPr/>
          </p:nvGrpSpPr>
          <p:grpSpPr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8940" name="Google Shape;8940;p57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1" name="Google Shape;8941;p57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2" name="Google Shape;8942;p57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3" name="Google Shape;8943;p57"/>
              <p:cNvSpPr/>
              <p:nvPr/>
            </p:nvSpPr>
            <p:spPr>
              <a:xfrm>
                <a:off x="3562" y="3438"/>
                <a:ext cx="45" cy="245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44" name="Google Shape;8944;p57"/>
            <p:cNvSpPr txBox="1"/>
            <p:nvPr/>
          </p:nvSpPr>
          <p:spPr>
            <a:xfrm>
              <a:off x="3475" y="2780"/>
              <a:ext cx="162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R</a:t>
              </a:r>
              <a:r>
                <a:rPr b="0" baseline="-2500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baseline="-2500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sp>
          <p:nvSpPr>
            <p:cNvPr id="8945" name="Google Shape;8945;p57"/>
            <p:cNvSpPr/>
            <p:nvPr/>
          </p:nvSpPr>
          <p:spPr>
            <a:xfrm>
              <a:off x="2668" y="2808"/>
              <a:ext cx="860" cy="240"/>
            </a:xfrm>
            <a:prstGeom prst="rightArrow">
              <a:avLst>
                <a:gd fmla="val 50000" name="adj1"/>
                <a:gd fmla="val 89583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6" name="Google Shape;8946;p57"/>
            <p:cNvSpPr/>
            <p:nvPr/>
          </p:nvSpPr>
          <p:spPr>
            <a:xfrm flipH="1" rot="10800000">
              <a:off x="814" y="2682"/>
              <a:ext cx="564" cy="356"/>
            </a:xfrm>
            <a:custGeom>
              <a:rect b="b" l="l" r="r" t="t"/>
              <a:pathLst>
                <a:path extrusionOk="0" h="21600" w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57"/>
            <p:cNvSpPr txBox="1"/>
            <p:nvPr/>
          </p:nvSpPr>
          <p:spPr>
            <a:xfrm flipH="1">
              <a:off x="800" y="2675"/>
              <a:ext cx="564" cy="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48" name="Google Shape;8948;p57"/>
            <p:cNvGrpSpPr/>
            <p:nvPr/>
          </p:nvGrpSpPr>
          <p:grpSpPr>
            <a:xfrm flipH="1">
              <a:off x="5345" y="2651"/>
              <a:ext cx="549" cy="558"/>
              <a:chOff x="-248" y="1473"/>
              <a:chExt cx="981" cy="1105"/>
            </a:xfrm>
          </p:grpSpPr>
          <p:pic>
            <p:nvPicPr>
              <p:cNvPr descr="desktop_computer_stylized_medium" id="8949" name="Google Shape;8949;p5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248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50" name="Google Shape;8950;p57"/>
              <p:cNvSpPr/>
              <p:nvPr/>
            </p:nvSpPr>
            <p:spPr>
              <a:xfrm flipH="1">
                <a:off x="20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51" name="Google Shape;8951;p57"/>
            <p:cNvSpPr/>
            <p:nvPr/>
          </p:nvSpPr>
          <p:spPr>
            <a:xfrm>
              <a:off x="775" y="2474"/>
              <a:ext cx="257" cy="272"/>
            </a:xfrm>
            <a:prstGeom prst="can">
              <a:avLst>
                <a:gd fmla="val 21398" name="adj"/>
              </a:avLst>
            </a:pr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52" name="Google Shape;8952;p5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7" name="Shape 8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8" name="Google Shape;8958;p5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Throughput: network scenario</a:t>
            </a:r>
            <a:endParaRPr sz="4400"/>
          </a:p>
        </p:txBody>
      </p:sp>
      <p:grpSp>
        <p:nvGrpSpPr>
          <p:cNvPr id="8959" name="Google Shape;8959;p58"/>
          <p:cNvGrpSpPr/>
          <p:nvPr/>
        </p:nvGrpSpPr>
        <p:grpSpPr>
          <a:xfrm>
            <a:off x="1066778" y="1303830"/>
            <a:ext cx="4754562" cy="5021997"/>
            <a:chOff x="6096000" y="1390614"/>
            <a:chExt cx="4754562" cy="5021997"/>
          </a:xfrm>
        </p:grpSpPr>
        <p:sp>
          <p:nvSpPr>
            <p:cNvPr id="8960" name="Google Shape;8960;p58"/>
            <p:cNvSpPr txBox="1"/>
            <p:nvPr/>
          </p:nvSpPr>
          <p:spPr>
            <a:xfrm>
              <a:off x="6096000" y="5581614"/>
              <a:ext cx="475456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 connections (fairly) share backbone bottleneck link </a:t>
              </a: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sp>
          <p:nvSpPr>
            <p:cNvPr id="8961" name="Google Shape;8961;p58"/>
            <p:cNvSpPr/>
            <p:nvPr/>
          </p:nvSpPr>
          <p:spPr>
            <a:xfrm>
              <a:off x="6742112" y="2666964"/>
              <a:ext cx="3127375" cy="1498600"/>
            </a:xfrm>
            <a:custGeom>
              <a:rect b="b" l="l" r="r" t="t"/>
              <a:pathLst>
                <a:path extrusionOk="0" h="917" w="187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2" name="Google Shape;8962;p58"/>
            <p:cNvSpPr txBox="1"/>
            <p:nvPr/>
          </p:nvSpPr>
          <p:spPr>
            <a:xfrm>
              <a:off x="6605587" y="2290727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3" name="Google Shape;8963;p58"/>
            <p:cNvSpPr/>
            <p:nvPr/>
          </p:nvSpPr>
          <p:spPr>
            <a:xfrm rot="5400000">
              <a:off x="8470106" y="3718683"/>
              <a:ext cx="50800" cy="525462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4" name="Google Shape;8964;p58"/>
            <p:cNvSpPr/>
            <p:nvPr/>
          </p:nvSpPr>
          <p:spPr>
            <a:xfrm rot="5400000">
              <a:off x="8003381" y="3224971"/>
              <a:ext cx="984250" cy="52546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5" name="Google Shape;8965;p58"/>
            <p:cNvSpPr/>
            <p:nvPr/>
          </p:nvSpPr>
          <p:spPr>
            <a:xfrm rot="5400000">
              <a:off x="8474075" y="2739989"/>
              <a:ext cx="52387" cy="525463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6" name="Google Shape;8966;p58"/>
            <p:cNvSpPr/>
            <p:nvPr/>
          </p:nvSpPr>
          <p:spPr>
            <a:xfrm rot="5400000">
              <a:off x="8474075" y="3711539"/>
              <a:ext cx="31750" cy="5111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7" name="Google Shape;8967;p58"/>
            <p:cNvSpPr/>
            <p:nvPr/>
          </p:nvSpPr>
          <p:spPr>
            <a:xfrm rot="1792560">
              <a:off x="7480300" y="2614577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8" name="Google Shape;8968;p58"/>
            <p:cNvSpPr/>
            <p:nvPr/>
          </p:nvSpPr>
          <p:spPr>
            <a:xfrm rot="1792560">
              <a:off x="6815137" y="2411377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9" name="Google Shape;8969;p58"/>
            <p:cNvSpPr/>
            <p:nvPr/>
          </p:nvSpPr>
          <p:spPr>
            <a:xfrm rot="1792560">
              <a:off x="6850062" y="2211352"/>
              <a:ext cx="38100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0" name="Google Shape;8970;p58"/>
            <p:cNvSpPr/>
            <p:nvPr/>
          </p:nvSpPr>
          <p:spPr>
            <a:xfrm rot="1792560">
              <a:off x="7477125" y="2611402"/>
              <a:ext cx="23812" cy="15398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71" name="Google Shape;8971;p58"/>
            <p:cNvCxnSpPr/>
            <p:nvPr/>
          </p:nvCxnSpPr>
          <p:spPr>
            <a:xfrm rot="1792560">
              <a:off x="6686550" y="2482814"/>
              <a:ext cx="9556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72" name="Google Shape;8972;p58"/>
            <p:cNvSpPr/>
            <p:nvPr/>
          </p:nvSpPr>
          <p:spPr>
            <a:xfrm rot="2768172">
              <a:off x="7989887" y="2617752"/>
              <a:ext cx="47625" cy="142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3" name="Google Shape;8973;p58"/>
            <p:cNvSpPr/>
            <p:nvPr/>
          </p:nvSpPr>
          <p:spPr>
            <a:xfrm rot="2768172">
              <a:off x="7268369" y="2285170"/>
              <a:ext cx="915988" cy="1428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4" name="Google Shape;8974;p58"/>
            <p:cNvSpPr/>
            <p:nvPr/>
          </p:nvSpPr>
          <p:spPr>
            <a:xfrm rot="2768172">
              <a:off x="7419975" y="1958939"/>
              <a:ext cx="47625" cy="142875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5" name="Google Shape;8975;p58"/>
            <p:cNvSpPr/>
            <p:nvPr/>
          </p:nvSpPr>
          <p:spPr>
            <a:xfrm rot="2768172">
              <a:off x="7989887" y="2609814"/>
              <a:ext cx="30163" cy="1381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76" name="Google Shape;8976;p58"/>
            <p:cNvCxnSpPr/>
            <p:nvPr/>
          </p:nvCxnSpPr>
          <p:spPr>
            <a:xfrm rot="2768172">
              <a:off x="7111999" y="2341527"/>
              <a:ext cx="11969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77" name="Google Shape;8977;p58"/>
            <p:cNvSpPr/>
            <p:nvPr/>
          </p:nvSpPr>
          <p:spPr>
            <a:xfrm flipH="1" rot="-1792560">
              <a:off x="6943725" y="4467189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8" name="Google Shape;8978;p58"/>
            <p:cNvSpPr/>
            <p:nvPr/>
          </p:nvSpPr>
          <p:spPr>
            <a:xfrm flipH="1" rot="-1792560">
              <a:off x="6916737" y="4263989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9" name="Google Shape;8979;p58"/>
            <p:cNvSpPr/>
            <p:nvPr/>
          </p:nvSpPr>
          <p:spPr>
            <a:xfrm flipH="1" rot="-1792560">
              <a:off x="7575550" y="4063964"/>
              <a:ext cx="36512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0" name="Google Shape;8980;p58"/>
            <p:cNvSpPr/>
            <p:nvPr/>
          </p:nvSpPr>
          <p:spPr>
            <a:xfrm flipH="1" rot="-1792560">
              <a:off x="6959600" y="4464014"/>
              <a:ext cx="23812" cy="15398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81" name="Google Shape;8981;p58"/>
            <p:cNvCxnSpPr/>
            <p:nvPr/>
          </p:nvCxnSpPr>
          <p:spPr>
            <a:xfrm rot="9007440">
              <a:off x="6821487" y="4335427"/>
              <a:ext cx="9556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982" name="Google Shape;8982;p58"/>
            <p:cNvSpPr/>
            <p:nvPr/>
          </p:nvSpPr>
          <p:spPr>
            <a:xfrm flipH="1" rot="8031828">
              <a:off x="8197850" y="4240177"/>
              <a:ext cx="47625" cy="142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3" name="Google Shape;8983;p58"/>
            <p:cNvSpPr/>
            <p:nvPr/>
          </p:nvSpPr>
          <p:spPr>
            <a:xfrm flipH="1" rot="8031828">
              <a:off x="7475537" y="4571964"/>
              <a:ext cx="917575" cy="1428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4" name="Google Shape;8984;p58"/>
            <p:cNvSpPr/>
            <p:nvPr/>
          </p:nvSpPr>
          <p:spPr>
            <a:xfrm flipH="1" rot="8031828">
              <a:off x="7629525" y="4898989"/>
              <a:ext cx="47625" cy="142875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5" name="Google Shape;8985;p58"/>
            <p:cNvSpPr/>
            <p:nvPr/>
          </p:nvSpPr>
          <p:spPr>
            <a:xfrm flipH="1" rot="8031828">
              <a:off x="8197850" y="4249702"/>
              <a:ext cx="30162" cy="13811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86" name="Google Shape;8986;p58"/>
            <p:cNvCxnSpPr/>
            <p:nvPr/>
          </p:nvCxnSpPr>
          <p:spPr>
            <a:xfrm rot="-2768172">
              <a:off x="7319962" y="4657690"/>
              <a:ext cx="11969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8987" name="Google Shape;8987;p58"/>
            <p:cNvSpPr/>
            <p:nvPr/>
          </p:nvSpPr>
          <p:spPr>
            <a:xfrm flipH="1" rot="-1792560">
              <a:off x="9150350" y="2586002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8" name="Google Shape;8988;p58"/>
            <p:cNvSpPr/>
            <p:nvPr/>
          </p:nvSpPr>
          <p:spPr>
            <a:xfrm flipH="1" rot="-1792560">
              <a:off x="9123362" y="2382802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9" name="Google Shape;8989;p58"/>
            <p:cNvSpPr/>
            <p:nvPr/>
          </p:nvSpPr>
          <p:spPr>
            <a:xfrm flipH="1" rot="-1792560">
              <a:off x="9782175" y="2182777"/>
              <a:ext cx="36512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0" name="Google Shape;8990;p58"/>
            <p:cNvSpPr/>
            <p:nvPr/>
          </p:nvSpPr>
          <p:spPr>
            <a:xfrm flipH="1" rot="-1792560">
              <a:off x="9166225" y="2582827"/>
              <a:ext cx="25400" cy="15398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91" name="Google Shape;8991;p58"/>
            <p:cNvCxnSpPr/>
            <p:nvPr/>
          </p:nvCxnSpPr>
          <p:spPr>
            <a:xfrm rot="9007440">
              <a:off x="9028112" y="2454239"/>
              <a:ext cx="9556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92" name="Google Shape;8992;p58"/>
            <p:cNvSpPr/>
            <p:nvPr/>
          </p:nvSpPr>
          <p:spPr>
            <a:xfrm rot="1792560">
              <a:off x="9907587" y="4546564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3" name="Google Shape;8993;p58"/>
            <p:cNvSpPr/>
            <p:nvPr/>
          </p:nvSpPr>
          <p:spPr>
            <a:xfrm rot="1792560">
              <a:off x="9240837" y="4341777"/>
              <a:ext cx="731838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4" name="Google Shape;8994;p58"/>
            <p:cNvSpPr/>
            <p:nvPr/>
          </p:nvSpPr>
          <p:spPr>
            <a:xfrm rot="1792560">
              <a:off x="9275762" y="4141752"/>
              <a:ext cx="38100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5" name="Google Shape;8995;p58"/>
            <p:cNvSpPr/>
            <p:nvPr/>
          </p:nvSpPr>
          <p:spPr>
            <a:xfrm rot="1792560">
              <a:off x="9902825" y="4543389"/>
              <a:ext cx="25400" cy="152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96" name="Google Shape;8996;p58"/>
            <p:cNvCxnSpPr/>
            <p:nvPr/>
          </p:nvCxnSpPr>
          <p:spPr>
            <a:xfrm rot="1792560">
              <a:off x="9102725" y="4441789"/>
              <a:ext cx="1062037" cy="1270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997" name="Google Shape;8997;p58"/>
            <p:cNvSpPr txBox="1"/>
            <p:nvPr/>
          </p:nvSpPr>
          <p:spPr>
            <a:xfrm>
              <a:off x="7575550" y="1849402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8" name="Google Shape;8998;p58"/>
            <p:cNvSpPr txBox="1"/>
            <p:nvPr/>
          </p:nvSpPr>
          <p:spPr>
            <a:xfrm>
              <a:off x="9402762" y="2357402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9" name="Google Shape;8999;p58"/>
            <p:cNvSpPr/>
            <p:nvPr/>
          </p:nvSpPr>
          <p:spPr>
            <a:xfrm>
              <a:off x="7569200" y="2717764"/>
              <a:ext cx="800100" cy="1381125"/>
            </a:xfrm>
            <a:custGeom>
              <a:rect b="b" l="l" r="r" t="t"/>
              <a:pathLst>
                <a:path extrusionOk="0" h="870" w="504">
                  <a:moveTo>
                    <a:pt x="0" y="0"/>
                  </a:moveTo>
                  <a:cubicBezTo>
                    <a:pt x="21" y="11"/>
                    <a:pt x="79" y="44"/>
                    <a:pt x="129" y="63"/>
                  </a:cubicBezTo>
                  <a:cubicBezTo>
                    <a:pt x="179" y="82"/>
                    <a:pt x="255" y="102"/>
                    <a:pt x="299" y="112"/>
                  </a:cubicBezTo>
                  <a:cubicBezTo>
                    <a:pt x="343" y="122"/>
                    <a:pt x="362" y="116"/>
                    <a:pt x="392" y="121"/>
                  </a:cubicBezTo>
                  <a:cubicBezTo>
                    <a:pt x="417" y="124"/>
                    <a:pt x="469" y="100"/>
                    <a:pt x="479" y="145"/>
                  </a:cubicBezTo>
                  <a:cubicBezTo>
                    <a:pt x="490" y="191"/>
                    <a:pt x="504" y="700"/>
                    <a:pt x="490" y="772"/>
                  </a:cubicBezTo>
                  <a:cubicBezTo>
                    <a:pt x="477" y="845"/>
                    <a:pt x="447" y="842"/>
                    <a:pt x="406" y="839"/>
                  </a:cubicBezTo>
                  <a:cubicBezTo>
                    <a:pt x="365" y="836"/>
                    <a:pt x="323" y="835"/>
                    <a:pt x="286" y="833"/>
                  </a:cubicBezTo>
                  <a:cubicBezTo>
                    <a:pt x="250" y="831"/>
                    <a:pt x="226" y="822"/>
                    <a:pt x="192" y="828"/>
                  </a:cubicBezTo>
                  <a:cubicBezTo>
                    <a:pt x="158" y="834"/>
                    <a:pt x="107" y="861"/>
                    <a:pt x="84" y="870"/>
                  </a:cubicBez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0" name="Google Shape;9000;p58"/>
            <p:cNvSpPr txBox="1"/>
            <p:nvPr/>
          </p:nvSpPr>
          <p:spPr>
            <a:xfrm>
              <a:off x="6583362" y="3833062"/>
              <a:ext cx="6746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1" name="Google Shape;9001;p58"/>
            <p:cNvSpPr/>
            <p:nvPr/>
          </p:nvSpPr>
          <p:spPr>
            <a:xfrm>
              <a:off x="8032750" y="2695539"/>
              <a:ext cx="431800" cy="1570038"/>
            </a:xfrm>
            <a:custGeom>
              <a:rect b="b" l="l" r="r" t="t"/>
              <a:pathLst>
                <a:path extrusionOk="0" h="989" w="272">
                  <a:moveTo>
                    <a:pt x="0" y="0"/>
                  </a:moveTo>
                  <a:cubicBezTo>
                    <a:pt x="15" y="13"/>
                    <a:pt x="49" y="56"/>
                    <a:pt x="92" y="80"/>
                  </a:cubicBezTo>
                  <a:cubicBezTo>
                    <a:pt x="231" y="84"/>
                    <a:pt x="204" y="89"/>
                    <a:pt x="257" y="147"/>
                  </a:cubicBezTo>
                  <a:cubicBezTo>
                    <a:pt x="270" y="295"/>
                    <a:pt x="272" y="652"/>
                    <a:pt x="268" y="774"/>
                  </a:cubicBezTo>
                  <a:cubicBezTo>
                    <a:pt x="268" y="895"/>
                    <a:pt x="261" y="853"/>
                    <a:pt x="257" y="875"/>
                  </a:cubicBezTo>
                  <a:cubicBezTo>
                    <a:pt x="251" y="894"/>
                    <a:pt x="257" y="889"/>
                    <a:pt x="242" y="908"/>
                  </a:cubicBezTo>
                  <a:cubicBezTo>
                    <a:pt x="227" y="927"/>
                    <a:pt x="183" y="972"/>
                    <a:pt x="167" y="989"/>
                  </a:cubicBez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2" name="Google Shape;9002;p58"/>
            <p:cNvSpPr/>
            <p:nvPr/>
          </p:nvSpPr>
          <p:spPr>
            <a:xfrm>
              <a:off x="8616950" y="2679664"/>
              <a:ext cx="638175" cy="1538288"/>
            </a:xfrm>
            <a:custGeom>
              <a:rect b="b" l="l" r="r" t="t"/>
              <a:pathLst>
                <a:path extrusionOk="0" h="969" w="402">
                  <a:moveTo>
                    <a:pt x="306" y="0"/>
                  </a:moveTo>
                  <a:cubicBezTo>
                    <a:pt x="295" y="5"/>
                    <a:pt x="262" y="24"/>
                    <a:pt x="240" y="36"/>
                  </a:cubicBezTo>
                  <a:cubicBezTo>
                    <a:pt x="218" y="48"/>
                    <a:pt x="199" y="58"/>
                    <a:pt x="174" y="72"/>
                  </a:cubicBezTo>
                  <a:cubicBezTo>
                    <a:pt x="149" y="86"/>
                    <a:pt x="115" y="101"/>
                    <a:pt x="90" y="119"/>
                  </a:cubicBezTo>
                  <a:cubicBezTo>
                    <a:pt x="64" y="136"/>
                    <a:pt x="72" y="127"/>
                    <a:pt x="25" y="178"/>
                  </a:cubicBezTo>
                  <a:cubicBezTo>
                    <a:pt x="14" y="223"/>
                    <a:pt x="0" y="732"/>
                    <a:pt x="14" y="804"/>
                  </a:cubicBezTo>
                  <a:cubicBezTo>
                    <a:pt x="27" y="877"/>
                    <a:pt x="53" y="854"/>
                    <a:pt x="98" y="871"/>
                  </a:cubicBezTo>
                  <a:cubicBezTo>
                    <a:pt x="144" y="888"/>
                    <a:pt x="209" y="884"/>
                    <a:pt x="261" y="900"/>
                  </a:cubicBezTo>
                  <a:cubicBezTo>
                    <a:pt x="312" y="916"/>
                    <a:pt x="373" y="955"/>
                    <a:pt x="402" y="969"/>
                  </a:cubicBez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3" name="Google Shape;9003;p58"/>
            <p:cNvSpPr txBox="1"/>
            <p:nvPr/>
          </p:nvSpPr>
          <p:spPr>
            <a:xfrm>
              <a:off x="7842250" y="4444964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4" name="Google Shape;9004;p58"/>
            <p:cNvSpPr txBox="1"/>
            <p:nvPr/>
          </p:nvSpPr>
          <p:spPr>
            <a:xfrm>
              <a:off x="9529762" y="3932202"/>
              <a:ext cx="6746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5" name="Google Shape;9005;p58"/>
            <p:cNvSpPr txBox="1"/>
            <p:nvPr/>
          </p:nvSpPr>
          <p:spPr>
            <a:xfrm>
              <a:off x="8558212" y="3303552"/>
              <a:ext cx="6762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/>
            </a:p>
          </p:txBody>
        </p:sp>
        <p:grpSp>
          <p:nvGrpSpPr>
            <p:cNvPr id="9006" name="Google Shape;9006;p58"/>
            <p:cNvGrpSpPr/>
            <p:nvPr/>
          </p:nvGrpSpPr>
          <p:grpSpPr>
            <a:xfrm>
              <a:off x="6435725" y="1730339"/>
              <a:ext cx="352425" cy="660400"/>
              <a:chOff x="4140" y="429"/>
              <a:chExt cx="1425" cy="2396"/>
            </a:xfrm>
          </p:grpSpPr>
          <p:sp>
            <p:nvSpPr>
              <p:cNvPr id="9007" name="Google Shape;9007;p58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8" name="Google Shape;9008;p58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9" name="Google Shape;9009;p58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0" name="Google Shape;9010;p58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1" name="Google Shape;9011;p58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12" name="Google Shape;9012;p58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13" name="Google Shape;9013;p58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4" name="Google Shape;9014;p58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15" name="Google Shape;9015;p58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16" name="Google Shape;9016;p58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17" name="Google Shape;9017;p58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8" name="Google Shape;9018;p58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19" name="Google Shape;9019;p58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0" name="Google Shape;9020;p58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21" name="Google Shape;9021;p58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22" name="Google Shape;9022;p58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3" name="Google Shape;9023;p58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24" name="Google Shape;9024;p58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25" name="Google Shape;9025;p58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26" name="Google Shape;9026;p58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7" name="Google Shape;9027;p58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28" name="Google Shape;9028;p58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9" name="Google Shape;9029;p58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0" name="Google Shape;9030;p58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1" name="Google Shape;9031;p58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2" name="Google Shape;9032;p58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3" name="Google Shape;9033;p58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4" name="Google Shape;9034;p58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5" name="Google Shape;9035;p58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6" name="Google Shape;9036;p58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7" name="Google Shape;9037;p58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8" name="Google Shape;9038;p58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9" name="Google Shape;9039;p58"/>
            <p:cNvGrpSpPr/>
            <p:nvPr/>
          </p:nvGrpSpPr>
          <p:grpSpPr>
            <a:xfrm>
              <a:off x="7010400" y="1390614"/>
              <a:ext cx="352425" cy="660400"/>
              <a:chOff x="4140" y="429"/>
              <a:chExt cx="1425" cy="2396"/>
            </a:xfrm>
          </p:grpSpPr>
          <p:sp>
            <p:nvSpPr>
              <p:cNvPr id="9040" name="Google Shape;9040;p58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1" name="Google Shape;9041;p58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2" name="Google Shape;9042;p58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3" name="Google Shape;9043;p58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4" name="Google Shape;9044;p58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45" name="Google Shape;9045;p58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46" name="Google Shape;9046;p58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7" name="Google Shape;9047;p58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48" name="Google Shape;9048;p58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49" name="Google Shape;9049;p58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50" name="Google Shape;9050;p58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1" name="Google Shape;9051;p58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52" name="Google Shape;9052;p58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3" name="Google Shape;9053;p58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54" name="Google Shape;9054;p58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55" name="Google Shape;9055;p58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6" name="Google Shape;9056;p58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57" name="Google Shape;9057;p58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58" name="Google Shape;9058;p58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59" name="Google Shape;9059;p58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0" name="Google Shape;9060;p58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61" name="Google Shape;9061;p58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2" name="Google Shape;9062;p58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3" name="Google Shape;9063;p58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4" name="Google Shape;9064;p58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5" name="Google Shape;9065;p58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6" name="Google Shape;9066;p58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7" name="Google Shape;9067;p58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8" name="Google Shape;9068;p58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9" name="Google Shape;9069;p58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0" name="Google Shape;9070;p58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1" name="Google Shape;9071;p58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2" name="Google Shape;9072;p58"/>
            <p:cNvGrpSpPr/>
            <p:nvPr/>
          </p:nvGrpSpPr>
          <p:grpSpPr>
            <a:xfrm>
              <a:off x="9861550" y="1646202"/>
              <a:ext cx="352425" cy="660400"/>
              <a:chOff x="4140" y="429"/>
              <a:chExt cx="1425" cy="2396"/>
            </a:xfrm>
          </p:grpSpPr>
          <p:sp>
            <p:nvSpPr>
              <p:cNvPr id="9073" name="Google Shape;9073;p58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4" name="Google Shape;9074;p58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5" name="Google Shape;9075;p58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6" name="Google Shape;9076;p58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7" name="Google Shape;9077;p58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78" name="Google Shape;9078;p58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79" name="Google Shape;9079;p58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0" name="Google Shape;9080;p58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81" name="Google Shape;9081;p58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82" name="Google Shape;9082;p58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83" name="Google Shape;9083;p58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4" name="Google Shape;9084;p58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85" name="Google Shape;9085;p58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6" name="Google Shape;9086;p58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87" name="Google Shape;9087;p58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88" name="Google Shape;9088;p58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9" name="Google Shape;9089;p58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90" name="Google Shape;9090;p58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91" name="Google Shape;9091;p58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92" name="Google Shape;9092;p58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3" name="Google Shape;9093;p58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94" name="Google Shape;9094;p58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5" name="Google Shape;9095;p58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6" name="Google Shape;9096;p58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7" name="Google Shape;9097;p58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8" name="Google Shape;9098;p58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9" name="Google Shape;9099;p58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0" name="Google Shape;9100;p58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1" name="Google Shape;9101;p58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2" name="Google Shape;9102;p58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3" name="Google Shape;9103;p58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4" name="Google Shape;9104;p58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5" name="Google Shape;9105;p58"/>
            <p:cNvGrpSpPr/>
            <p:nvPr/>
          </p:nvGrpSpPr>
          <p:grpSpPr>
            <a:xfrm flipH="1">
              <a:off x="10010775" y="4435439"/>
              <a:ext cx="803275" cy="771525"/>
              <a:chOff x="-44" y="1473"/>
              <a:chExt cx="981" cy="1105"/>
            </a:xfrm>
          </p:grpSpPr>
          <p:pic>
            <p:nvPicPr>
              <p:cNvPr descr="desktop_computer_stylized_medium" id="9106" name="Google Shape;9106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07" name="Google Shape;9107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8" name="Google Shape;9108;p58"/>
            <p:cNvGrpSpPr/>
            <p:nvPr/>
          </p:nvGrpSpPr>
          <p:grpSpPr>
            <a:xfrm>
              <a:off x="6096000" y="4416389"/>
              <a:ext cx="803275" cy="771525"/>
              <a:chOff x="-44" y="1473"/>
              <a:chExt cx="981" cy="1105"/>
            </a:xfrm>
          </p:grpSpPr>
          <p:pic>
            <p:nvPicPr>
              <p:cNvPr descr="desktop_computer_stylized_medium" id="9109" name="Google Shape;9109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10" name="Google Shape;9110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11" name="Google Shape;9111;p58"/>
            <p:cNvGrpSpPr/>
            <p:nvPr/>
          </p:nvGrpSpPr>
          <p:grpSpPr>
            <a:xfrm>
              <a:off x="6718300" y="4865652"/>
              <a:ext cx="803275" cy="771525"/>
              <a:chOff x="-44" y="1473"/>
              <a:chExt cx="981" cy="1105"/>
            </a:xfrm>
          </p:grpSpPr>
          <p:pic>
            <p:nvPicPr>
              <p:cNvPr descr="desktop_computer_stylized_medium" id="9112" name="Google Shape;9112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13" name="Google Shape;9113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14" name="Google Shape;9114;p58"/>
          <p:cNvGrpSpPr/>
          <p:nvPr/>
        </p:nvGrpSpPr>
        <p:grpSpPr>
          <a:xfrm>
            <a:off x="6423336" y="1491893"/>
            <a:ext cx="4706682" cy="4114800"/>
            <a:chOff x="877941" y="1593850"/>
            <a:chExt cx="4706682" cy="4114800"/>
          </a:xfrm>
        </p:grpSpPr>
        <p:sp>
          <p:nvSpPr>
            <p:cNvPr id="9115" name="Google Shape;9115;p58"/>
            <p:cNvSpPr txBox="1"/>
            <p:nvPr/>
          </p:nvSpPr>
          <p:spPr>
            <a:xfrm>
              <a:off x="877941" y="1593850"/>
              <a:ext cx="4522733" cy="41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0"/>
                </a:buClr>
                <a:buSzPts val="3200"/>
                <a:buFont typeface="Noto Sans Symbols"/>
                <a:buChar char="▪"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per-connection end-end throughput: 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min(R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,R/10)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640"/>
                </a:spcBef>
                <a:spcAft>
                  <a:spcPts val="0"/>
                </a:spcAft>
                <a:buClr>
                  <a:srgbClr val="000090"/>
                </a:buClr>
                <a:buSzPts val="3200"/>
                <a:buFont typeface="Noto Sans Symbols"/>
                <a:buChar char="▪"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 practice: 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or </a:t>
              </a: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is often bottleneck</a:t>
              </a:r>
              <a:endParaRPr/>
            </a:p>
          </p:txBody>
        </p:sp>
        <p:sp>
          <p:nvSpPr>
            <p:cNvPr id="9116" name="Google Shape;9116;p58"/>
            <p:cNvSpPr txBox="1"/>
            <p:nvPr/>
          </p:nvSpPr>
          <p:spPr>
            <a:xfrm>
              <a:off x="1077710" y="4985599"/>
              <a:ext cx="4506913" cy="522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 Check out the online interactive exercises for more examples: h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ttp://gaia.cs.umass.edu/kurose_ross/</a:t>
              </a:r>
              <a:endParaRPr/>
            </a:p>
          </p:txBody>
        </p:sp>
      </p:grpSp>
      <p:sp>
        <p:nvSpPr>
          <p:cNvPr id="9117" name="Google Shape;9117;p5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2" name="Shape 9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" name="Google Shape;9123;p59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9124" name="Google Shape;9124;p5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25" name="Google Shape;9125;p59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9126" name="Google Shape;912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"/>
          <p:cNvSpPr txBox="1"/>
          <p:nvPr>
            <p:ph idx="1" type="body"/>
          </p:nvPr>
        </p:nvSpPr>
        <p:spPr>
          <a:xfrm>
            <a:off x="868663" y="1426343"/>
            <a:ext cx="5394571" cy="2251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i="1" lang="en-US">
                <a:solidFill>
                  <a:srgbClr val="CC0000"/>
                </a:solidFill>
              </a:rPr>
              <a:t>Infrastructure </a:t>
            </a:r>
            <a:r>
              <a:rPr lang="en-US"/>
              <a:t>that provides services to applications:</a:t>
            </a:r>
            <a:endParaRPr sz="2400"/>
          </a:p>
          <a:p>
            <a:pPr indent="-231775" lvl="1" marL="695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Web, streaming video, multimedia teleconferencing, email, games, e-commerce, social media, inter-connected appliances, …</a:t>
            </a:r>
            <a:endParaRPr/>
          </a:p>
          <a:p>
            <a:pPr indent="0" lvl="0" marL="1301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83" name="Google Shape;1183;p6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“services” view</a:t>
            </a:r>
            <a:endParaRPr/>
          </a:p>
        </p:txBody>
      </p:sp>
      <p:sp>
        <p:nvSpPr>
          <p:cNvPr id="1184" name="Google Shape;1184;p6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6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6" name="Google Shape;1186;p6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187" name="Google Shape;1187;p6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9" name="Google Shape;1189;p6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6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1191" name="Google Shape;1191;p6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1192" name="Google Shape;1192;p6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1193" name="Google Shape;1193;p6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4" name="Google Shape;1194;p6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1195" name="Google Shape;1195;p6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7" name="Google Shape;1197;p6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8" name="Google Shape;1198;p6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9" name="Google Shape;1199;p6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0" name="Google Shape;1200;p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1" name="Google Shape;1201;p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2" name="Google Shape;1202;p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03" name="Google Shape;1203;p6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1204" name="Google Shape;1204;p6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6" name="Google Shape;1206;p6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7" name="Google Shape;1207;p6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8" name="Google Shape;1208;p6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9" name="Google Shape;1209;p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0" name="Google Shape;1210;p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1" name="Google Shape;1211;p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12" name="Google Shape;1212;p6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6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1214" name="Google Shape;1214;p6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6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1216" name="Google Shape;1216;p6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1217" name="Google Shape;1217;p6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8" name="Google Shape;1218;p6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219" name="Google Shape;1219;p6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0" name="Google Shape;1220;p6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1" name="Google Shape;1221;p6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2" name="Google Shape;1222;p6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3" name="Google Shape;1223;p6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4" name="Google Shape;1224;p6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5" name="Google Shape;1225;p6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6" name="Google Shape;1226;p6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7" name="Google Shape;1227;p6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8" name="Google Shape;1228;p6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9" name="Google Shape;1229;p6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230" name="Google Shape;1230;p6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231" name="Google Shape;1231;p6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232" name="Google Shape;1232;p6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3" name="Google Shape;1233;p6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4" name="Google Shape;1234;p6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5" name="Google Shape;1235;p6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6" name="Google Shape;1236;p6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7" name="Google Shape;1237;p6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8" name="Google Shape;1238;p6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9" name="Google Shape;1239;p6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0" name="Google Shape;1240;p6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1" name="Google Shape;1241;p6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2" name="Google Shape;1242;p6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3" name="Google Shape;1243;p6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4" name="Google Shape;1244;p6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5" name="Google Shape;1245;p6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6" name="Google Shape;1246;p6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47" name="Google Shape;1247;p6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48" name="Google Shape;1248;p6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49" name="Google Shape;1249;p6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0" name="Google Shape;1250;p6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1" name="Google Shape;1251;p6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2" name="Google Shape;1252;p6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3" name="Google Shape;1253;p6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4" name="Google Shape;1254;p6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5" name="Google Shape;1255;p6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1256" name="Google Shape;1256;p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257" name="Google Shape;1257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1258" name="Google Shape;1258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9" name="Google Shape;1259;p6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60" name="Google Shape;1260;p6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1261" name="Google Shape;1261;p6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descr="iphone_stylized_small" id="1262" name="Google Shape;1262;p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263" name="Google Shape;1263;p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4" name="Google Shape;1264;p6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descr="antenna_stylized" id="1265" name="Google Shape;1265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1266" name="Google Shape;1266;p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flipH="1" rot="109064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7" name="Google Shape;1267;p6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1268" name="Google Shape;1268;p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9" name="Google Shape;1269;p6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6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6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6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6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6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75" name="Google Shape;1275;p6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276" name="Google Shape;1276;p6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6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6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6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6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6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82" name="Google Shape;1282;p6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6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6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6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6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6"/>
              <p:cNvSpPr/>
              <p:nvPr/>
            </p:nvSpPr>
            <p:spPr>
              <a:xfrm flipH="1" rot="10800000">
                <a:off x="7758327" y="2638756"/>
                <a:ext cx="118410" cy="73535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6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descr="light2.png" id="1289" name="Google Shape;1289;p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1290" name="Google Shape;1290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1" name="Google Shape;1291;p6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descr="car_icon_small" id="1292" name="Google Shape;1292;p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1293" name="Google Shape;1293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94" name="Google Shape;1294;p6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1295" name="Google Shape;1295;p6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descr="antenna_stylized" id="1296" name="Google Shape;1296;p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1297" name="Google Shape;1297;p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 flipH="1" rot="109064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8" name="Google Shape;1298;p6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1299" name="Google Shape;1299;p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0" name="Google Shape;1300;p6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6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6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6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6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6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6" name="Google Shape;1306;p6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307" name="Google Shape;1307;p6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6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6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6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6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6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13" name="Google Shape;1313;p6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6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6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6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6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6"/>
              <p:cNvSpPr/>
              <p:nvPr/>
            </p:nvSpPr>
            <p:spPr>
              <a:xfrm flipH="1" rot="10800000">
                <a:off x="7700668" y="3623055"/>
                <a:ext cx="77645" cy="5506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6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descr="desktop_computer_stylized_medium" id="1320" name="Google Shape;1320;p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1" name="Google Shape;1321;p6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6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descr="fridge2.png" id="1323" name="Google Shape;1323;p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1324" name="Google Shape;1324;p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5" name="Google Shape;1325;p6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1326" name="Google Shape;1326;p6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1327" name="Google Shape;1327;p6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328" name="Google Shape;1328;p6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1329" name="Google Shape;1329;p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30" name="Google Shape;1330;p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31" name="Google Shape;1331;p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332" name="Google Shape;1332;p6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1333" name="Google Shape;1333;p6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334" name="Google Shape;1334;p6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1335" name="Google Shape;1335;p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36" name="Google Shape;1336;p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37" name="Google Shape;1337;p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338" name="Google Shape;1338;p6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1339" name="Google Shape;1339;p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4" name="Google Shape;1344;p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345" name="Google Shape;1345;p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7" name="Google Shape;1347;p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8" name="Google Shape;1348;p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349" name="Google Shape;1349;p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3" name="Google Shape;1353;p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354" name="Google Shape;1354;p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6" name="Google Shape;1356;p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7" name="Google Shape;1357;p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358" name="Google Shape;1358;p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0" name="Google Shape;1360;p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1" name="Google Shape;1371;p6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descr="desktop_computer_stylized_medium" id="1372" name="Google Shape;1372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3" name="Google Shape;1373;p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6"/>
          <p:cNvGrpSpPr/>
          <p:nvPr/>
        </p:nvGrpSpPr>
        <p:grpSpPr>
          <a:xfrm>
            <a:off x="9010801" y="5861358"/>
            <a:ext cx="310186" cy="312008"/>
            <a:chOff x="877" y="1008"/>
            <a:chExt cx="2747" cy="2626"/>
          </a:xfrm>
        </p:grpSpPr>
        <p:pic>
          <p:nvPicPr>
            <p:cNvPr descr="antenna_stylized" id="1375" name="Google Shape;1375;p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1376" name="Google Shape;1376;p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7" name="Google Shape;1377;p6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1378" name="Google Shape;1378;p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9" name="Google Shape;1379;p6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5" name="Google Shape;1385;p6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386" name="Google Shape;1386;p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6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6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2" name="Google Shape;1392;p6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6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6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descr="desktop_computer_stylized_medium" id="1399" name="Google Shape;1399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0" name="Google Shape;1400;p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6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descr="desktop_computer_stylized_medium" id="1402" name="Google Shape;1402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3" name="Google Shape;1403;p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4" name="Google Shape;1404;p6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descr="desktop_computer_stylized_medium" id="1405" name="Google Shape;1405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6"/>
          <p:cNvGrpSpPr/>
          <p:nvPr/>
        </p:nvGrpSpPr>
        <p:grpSpPr>
          <a:xfrm>
            <a:off x="9647169" y="6015687"/>
            <a:ext cx="319264" cy="256836"/>
            <a:chOff x="877" y="1008"/>
            <a:chExt cx="2747" cy="2626"/>
          </a:xfrm>
        </p:grpSpPr>
        <p:pic>
          <p:nvPicPr>
            <p:cNvPr descr="antenna_stylized" id="1408" name="Google Shape;1408;p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1409" name="Google Shape;1409;p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6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1411" name="Google Shape;1411;p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2" name="Google Shape;1412;p6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8" name="Google Shape;1418;p6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419" name="Google Shape;1419;p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6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6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5" name="Google Shape;1425;p6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1" name="Google Shape;1431;p6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432" name="Google Shape;1432;p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7" name="Google Shape;1437;p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438" name="Google Shape;1438;p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0" name="Google Shape;1440;p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1" name="Google Shape;1441;p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442" name="Google Shape;1442;p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4" name="Google Shape;1444;p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6" name="Google Shape;1446;p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447" name="Google Shape;1447;p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9" name="Google Shape;1449;p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0" name="Google Shape;1450;p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451" name="Google Shape;1451;p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3" name="Google Shape;1453;p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6"/>
          <p:cNvGrpSpPr/>
          <p:nvPr/>
        </p:nvGrpSpPr>
        <p:grpSpPr>
          <a:xfrm>
            <a:off x="7613882" y="2107963"/>
            <a:ext cx="3540394" cy="3733733"/>
            <a:chOff x="7619038" y="2102861"/>
            <a:chExt cx="3540394" cy="3733733"/>
          </a:xfrm>
        </p:grpSpPr>
        <p:cxnSp>
          <p:nvCxnSpPr>
            <p:cNvPr id="1465" name="Google Shape;1465;p6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66" name="Google Shape;1466;p6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467" name="Google Shape;1467;p6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8" name="Google Shape;1468;p6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9" name="Google Shape;1469;p6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0" name="Google Shape;1470;p6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1" name="Google Shape;1471;p6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2" name="Google Shape;1472;p6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3" name="Google Shape;1473;p6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4" name="Google Shape;1474;p6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5" name="Google Shape;1475;p6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6" name="Google Shape;1476;p6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6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6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9" name="Google Shape;1479;p6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6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1" name="Google Shape;1481;p6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1482" name="Google Shape;1482;p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483" name="Google Shape;1483;p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4" name="Google Shape;1484;p6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485" name="Google Shape;148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486" name="Google Shape;148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487" name="Google Shape;148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88" name="Google Shape;148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2" name="Google Shape;1492;p6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493" name="Google Shape;1493;p6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6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95" name="Google Shape;1495;p6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496" name="Google Shape;1496;p6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6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6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6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00" name="Google Shape;1500;p6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501" name="Google Shape;150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02" name="Google Shape;150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03" name="Google Shape;150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04" name="Google Shape;150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08" name="Google Shape;1508;p6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509" name="Google Shape;1509;p6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6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11" name="Google Shape;1511;p6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12" name="Google Shape;1512;p6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6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6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6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16" name="Google Shape;1516;p6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517" name="Google Shape;1517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18" name="Google Shape;1518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19" name="Google Shape;1519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20" name="Google Shape;1520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24" name="Google Shape;1524;p6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525" name="Google Shape;152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26" name="Google Shape;152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27" name="Google Shape;152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28" name="Google Shape;152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32" name="Google Shape;1532;p6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533" name="Google Shape;153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34" name="Google Shape;153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35" name="Google Shape;153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36" name="Google Shape;153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40" name="Google Shape;1540;p6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541" name="Google Shape;154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42" name="Google Shape;154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43" name="Google Shape;154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44" name="Google Shape;154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48" name="Google Shape;1548;p6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549" name="Google Shape;1549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50" name="Google Shape;1550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51" name="Google Shape;1551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52" name="Google Shape;1552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5" name="Google Shape;1555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6" name="Google Shape;1556;p6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557" name="Google Shape;1557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58" name="Google Shape;1558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59" name="Google Shape;1559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0" name="Google Shape;1560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1" name="Google Shape;1561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3" name="Google Shape;1563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4" name="Google Shape;1564;p6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565" name="Google Shape;156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66" name="Google Shape;156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67" name="Google Shape;156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8" name="Google Shape;156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9" name="Google Shape;156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0" name="Google Shape;157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1" name="Google Shape;157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72" name="Google Shape;1572;p6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573" name="Google Shape;157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74" name="Google Shape;157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75" name="Google Shape;157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76" name="Google Shape;157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80" name="Google Shape;1580;p6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581" name="Google Shape;158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82" name="Google Shape;158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83" name="Google Shape;158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84" name="Google Shape;158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88" name="Google Shape;1588;p6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589" name="Google Shape;1589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90" name="Google Shape;1590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91" name="Google Shape;1591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92" name="Google Shape;1592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96" name="Google Shape;1596;p6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597" name="Google Shape;1597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98" name="Google Shape;1598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99" name="Google Shape;1599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0" name="Google Shape;1600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1" name="Google Shape;1601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2" name="Google Shape;1602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3" name="Google Shape;1603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04" name="Google Shape;1604;p6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605" name="Google Shape;160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06" name="Google Shape;160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07" name="Google Shape;160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8" name="Google Shape;160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9" name="Google Shape;160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1" name="Google Shape;161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12" name="Google Shape;1612;p6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613" name="Google Shape;161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14" name="Google Shape;161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15" name="Google Shape;161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16" name="Google Shape;161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7" name="Google Shape;161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20" name="Google Shape;1620;p6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621" name="Google Shape;162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22" name="Google Shape;162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23" name="Google Shape;162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24" name="Google Shape;162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28" name="Google Shape;1628;p6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629" name="Google Shape;1629;p6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30" name="Google Shape;1630;p6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1" name="Google Shape;1631;p6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32" name="Google Shape;1632;p6"/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1633" name="Google Shape;1633;p6"/>
            <p:cNvCxnSpPr/>
            <p:nvPr/>
          </p:nvCxnSpPr>
          <p:spPr>
            <a:xfrm>
              <a:off x="7631020" y="2787535"/>
              <a:ext cx="11495" cy="663792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34" name="Google Shape;1634;p6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5" name="Google Shape;1635;p6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36" name="Google Shape;1636;p6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637" name="Google Shape;1637;p6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38" name="Google Shape;1638;p6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9" name="Google Shape;1639;p6"/>
            <p:cNvCxnSpPr/>
            <p:nvPr/>
          </p:nvCxnSpPr>
          <p:spPr>
            <a:xfrm flipH="1" rot="10800000">
              <a:off x="10569552" y="2937299"/>
              <a:ext cx="405322" cy="14757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40" name="Google Shape;1640;p6"/>
          <p:cNvSpPr txBox="1"/>
          <p:nvPr/>
        </p:nvSpPr>
        <p:spPr>
          <a:xfrm>
            <a:off x="868663" y="3677908"/>
            <a:ext cx="5394571" cy="2721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</a:t>
            </a: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programming interface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distributed applications: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“hooks” allowing sending/receiving  apps to “connect” to, use  Internet transport service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service options, analogous to postal service</a:t>
            </a:r>
            <a:endParaRPr/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1" name="Shape 9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2" name="Google Shape;9132;p6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Network security</a:t>
            </a:r>
            <a:endParaRPr sz="4400"/>
          </a:p>
        </p:txBody>
      </p:sp>
      <p:sp>
        <p:nvSpPr>
          <p:cNvPr id="9133" name="Google Shape;9133;p60"/>
          <p:cNvSpPr txBox="1"/>
          <p:nvPr/>
        </p:nvSpPr>
        <p:spPr>
          <a:xfrm>
            <a:off x="980180" y="1520385"/>
            <a:ext cx="10342830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not originally designed with (much) security in mind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vision: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“a group of mutually trusting users attached to a transparent network” ☺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protocol designers playing “catch-up”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considerations in all layers!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now need to think about: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bad guys can attack computer networks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can defend networks against attacks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design architectures that are immune to attacks</a:t>
            </a:r>
            <a:endParaRPr/>
          </a:p>
        </p:txBody>
      </p:sp>
      <p:sp>
        <p:nvSpPr>
          <p:cNvPr id="9134" name="Google Shape;9134;p6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9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6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Network security</a:t>
            </a:r>
            <a:endParaRPr sz="4400"/>
          </a:p>
        </p:txBody>
      </p:sp>
      <p:sp>
        <p:nvSpPr>
          <p:cNvPr id="9141" name="Google Shape;9141;p61"/>
          <p:cNvSpPr txBox="1"/>
          <p:nvPr/>
        </p:nvSpPr>
        <p:spPr>
          <a:xfrm>
            <a:off x="980180" y="1520385"/>
            <a:ext cx="10342830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not originally designed with (much) security in mind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vision: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“a group of mutually trusting users attached to a transparent network” ☺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protocol designers playing “catch-up”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 considerations in all layers!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now need to think about: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bad guys can attack computer networks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we can defend networks against attacks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design architectures that are immune to attacks</a:t>
            </a:r>
            <a:endParaRPr/>
          </a:p>
        </p:txBody>
      </p:sp>
      <p:sp>
        <p:nvSpPr>
          <p:cNvPr id="9142" name="Google Shape;9142;p6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7" name="Shape 9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8" name="Google Shape;9148;p6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</a:t>
            </a:r>
            <a:r>
              <a:rPr lang="en-US"/>
              <a:t>g</a:t>
            </a:r>
            <a:r>
              <a:rPr lang="en-US" sz="4400"/>
              <a:t>uys: packet </a:t>
            </a:r>
            <a:r>
              <a:rPr lang="en-US"/>
              <a:t>i</a:t>
            </a:r>
            <a:r>
              <a:rPr lang="en-US" sz="4400"/>
              <a:t>nterception</a:t>
            </a:r>
            <a:endParaRPr sz="4400"/>
          </a:p>
        </p:txBody>
      </p:sp>
      <p:sp>
        <p:nvSpPr>
          <p:cNvPr id="9149" name="Google Shape;9149;p62"/>
          <p:cNvSpPr txBox="1"/>
          <p:nvPr/>
        </p:nvSpPr>
        <p:spPr>
          <a:xfrm>
            <a:off x="841312" y="1344535"/>
            <a:ext cx="10342830" cy="208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packet “sniffing”: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 media (shared Ethernet, wireless)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promiscuous network interface reads/records all packets (e.g., including passwords!) passing by</a:t>
            </a:r>
            <a:endParaRPr/>
          </a:p>
        </p:txBody>
      </p:sp>
      <p:grpSp>
        <p:nvGrpSpPr>
          <p:cNvPr id="9150" name="Google Shape;9150;p62"/>
          <p:cNvGrpSpPr/>
          <p:nvPr/>
        </p:nvGrpSpPr>
        <p:grpSpPr>
          <a:xfrm flipH="1">
            <a:off x="5864103" y="3398264"/>
            <a:ext cx="735012" cy="681037"/>
            <a:chOff x="-44" y="1473"/>
            <a:chExt cx="981" cy="1105"/>
          </a:xfrm>
        </p:grpSpPr>
        <p:pic>
          <p:nvPicPr>
            <p:cNvPr descr="desktop_computer_stylized_medium" id="9151" name="Google Shape;9151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2" name="Google Shape;9152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3" name="Google Shape;9153;p62"/>
          <p:cNvSpPr/>
          <p:nvPr/>
        </p:nvSpPr>
        <p:spPr>
          <a:xfrm>
            <a:off x="3359028" y="4133276"/>
            <a:ext cx="4587875" cy="728663"/>
          </a:xfrm>
          <a:custGeom>
            <a:rect b="b" l="l" r="r" t="t"/>
            <a:pathLst>
              <a:path extrusionOk="0" h="459" w="2620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4" name="Google Shape;9154;p62"/>
          <p:cNvSpPr/>
          <p:nvPr/>
        </p:nvSpPr>
        <p:spPr>
          <a:xfrm>
            <a:off x="6191128" y="4003101"/>
            <a:ext cx="4762" cy="522288"/>
          </a:xfrm>
          <a:custGeom>
            <a:rect b="b" l="l" r="r" t="t"/>
            <a:pathLst>
              <a:path extrusionOk="0" h="329" w="3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55" name="Google Shape;9155;p62"/>
          <p:cNvCxnSpPr/>
          <p:nvPr/>
        </p:nvCxnSpPr>
        <p:spPr>
          <a:xfrm rot="10800000">
            <a:off x="4533778" y="4525389"/>
            <a:ext cx="0" cy="37465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6" name="Google Shape;9156;p62"/>
          <p:cNvCxnSpPr/>
          <p:nvPr/>
        </p:nvCxnSpPr>
        <p:spPr>
          <a:xfrm rot="10800000">
            <a:off x="4552828" y="5236589"/>
            <a:ext cx="0" cy="24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7" name="Google Shape;9157;p62"/>
          <p:cNvSpPr txBox="1"/>
          <p:nvPr/>
        </p:nvSpPr>
        <p:spPr>
          <a:xfrm>
            <a:off x="2816103" y="3422076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158" name="Google Shape;9158;p62"/>
          <p:cNvSpPr txBox="1"/>
          <p:nvPr/>
        </p:nvSpPr>
        <p:spPr>
          <a:xfrm>
            <a:off x="8285040" y="4885751"/>
            <a:ext cx="3889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159" name="Google Shape;9159;p62"/>
          <p:cNvSpPr txBox="1"/>
          <p:nvPr/>
        </p:nvSpPr>
        <p:spPr>
          <a:xfrm>
            <a:off x="6383215" y="3399851"/>
            <a:ext cx="4048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grpSp>
        <p:nvGrpSpPr>
          <p:cNvPr id="9160" name="Google Shape;9160;p62"/>
          <p:cNvGrpSpPr/>
          <p:nvPr/>
        </p:nvGrpSpPr>
        <p:grpSpPr>
          <a:xfrm>
            <a:off x="5156078" y="4004689"/>
            <a:ext cx="2635250" cy="984250"/>
            <a:chOff x="5156078" y="4004689"/>
            <a:chExt cx="2635250" cy="984250"/>
          </a:xfrm>
        </p:grpSpPr>
        <p:grpSp>
          <p:nvGrpSpPr>
            <p:cNvPr id="9161" name="Google Shape;9161;p62"/>
            <p:cNvGrpSpPr/>
            <p:nvPr/>
          </p:nvGrpSpPr>
          <p:grpSpPr>
            <a:xfrm>
              <a:off x="5187828" y="4652389"/>
              <a:ext cx="2295525" cy="336550"/>
              <a:chOff x="2418" y="3342"/>
              <a:chExt cx="1446" cy="212"/>
            </a:xfrm>
          </p:grpSpPr>
          <p:sp>
            <p:nvSpPr>
              <p:cNvPr id="9162" name="Google Shape;9162;p62"/>
              <p:cNvSpPr/>
              <p:nvPr/>
            </p:nvSpPr>
            <p:spPr>
              <a:xfrm>
                <a:off x="2463" y="3366"/>
                <a:ext cx="1356" cy="174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9163" name="Google Shape;9163;p62"/>
              <p:cNvCxnSpPr/>
              <p:nvPr/>
            </p:nvCxnSpPr>
            <p:spPr>
              <a:xfrm>
                <a:off x="2784" y="3372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4" name="Google Shape;9164;p62"/>
              <p:cNvCxnSpPr/>
              <p:nvPr/>
            </p:nvCxnSpPr>
            <p:spPr>
              <a:xfrm>
                <a:off x="3186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5" name="Google Shape;9165;p62"/>
              <p:cNvCxnSpPr/>
              <p:nvPr/>
            </p:nvCxnSpPr>
            <p:spPr>
              <a:xfrm>
                <a:off x="3321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66" name="Google Shape;9166;p62"/>
              <p:cNvSpPr txBox="1"/>
              <p:nvPr/>
            </p:nvSpPr>
            <p:spPr>
              <a:xfrm>
                <a:off x="2418" y="3342"/>
                <a:ext cx="144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src:B dest:A     payload</a:t>
                </a:r>
                <a:endParaRPr b="0" i="0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9167" name="Google Shape;9167;p62"/>
            <p:cNvSpPr/>
            <p:nvPr/>
          </p:nvSpPr>
          <p:spPr>
            <a:xfrm>
              <a:off x="5156078" y="4607939"/>
              <a:ext cx="2635250" cy="241300"/>
            </a:xfrm>
            <a:custGeom>
              <a:rect b="b" l="l" r="r" t="t"/>
              <a:pathLst>
                <a:path extrusionOk="0" h="152" w="1660">
                  <a:moveTo>
                    <a:pt x="1660" y="152"/>
                  </a:moveTo>
                  <a:lnTo>
                    <a:pt x="166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68" name="Google Shape;9168;p62"/>
            <p:cNvCxnSpPr/>
            <p:nvPr/>
          </p:nvCxnSpPr>
          <p:spPr>
            <a:xfrm rot="10800000">
              <a:off x="6299078" y="4004689"/>
              <a:ext cx="0" cy="60325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9169" name="Google Shape;916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1090" y="3466526"/>
            <a:ext cx="471488" cy="442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70" name="Google Shape;9170;p62"/>
          <p:cNvGrpSpPr/>
          <p:nvPr/>
        </p:nvGrpSpPr>
        <p:grpSpPr>
          <a:xfrm>
            <a:off x="3184403" y="3460176"/>
            <a:ext cx="365125" cy="712788"/>
            <a:chOff x="4140" y="429"/>
            <a:chExt cx="1425" cy="2396"/>
          </a:xfrm>
        </p:grpSpPr>
        <p:sp>
          <p:nvSpPr>
            <p:cNvPr id="9171" name="Google Shape;9171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2" name="Google Shape;9172;p62"/>
            <p:cNvSpPr/>
            <p:nvPr/>
          </p:nvSpPr>
          <p:spPr>
            <a:xfrm>
              <a:off x="4208" y="429"/>
              <a:ext cx="1047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3" name="Google Shape;9173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4" name="Google Shape;9174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5" name="Google Shape;9175;p62"/>
            <p:cNvSpPr/>
            <p:nvPr/>
          </p:nvSpPr>
          <p:spPr>
            <a:xfrm>
              <a:off x="4214" y="690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6" name="Google Shape;9176;p62"/>
            <p:cNvGrpSpPr/>
            <p:nvPr/>
          </p:nvGrpSpPr>
          <p:grpSpPr>
            <a:xfrm>
              <a:off x="4747" y="669"/>
              <a:ext cx="583" cy="144"/>
              <a:chOff x="612" y="2569"/>
              <a:chExt cx="727" cy="138"/>
            </a:xfrm>
          </p:grpSpPr>
          <p:sp>
            <p:nvSpPr>
              <p:cNvPr id="9177" name="Google Shape;9177;p62"/>
              <p:cNvSpPr/>
              <p:nvPr/>
            </p:nvSpPr>
            <p:spPr>
              <a:xfrm>
                <a:off x="612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8" name="Google Shape;9178;p62"/>
              <p:cNvSpPr/>
              <p:nvPr/>
            </p:nvSpPr>
            <p:spPr>
              <a:xfrm>
                <a:off x="627" y="2584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79" name="Google Shape;9179;p62"/>
            <p:cNvSpPr/>
            <p:nvPr/>
          </p:nvSpPr>
          <p:spPr>
            <a:xfrm>
              <a:off x="4227" y="1021"/>
              <a:ext cx="595" cy="4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0" name="Google Shape;9180;p62"/>
            <p:cNvGrpSpPr/>
            <p:nvPr/>
          </p:nvGrpSpPr>
          <p:grpSpPr>
            <a:xfrm>
              <a:off x="4747" y="995"/>
              <a:ext cx="583" cy="133"/>
              <a:chOff x="614" y="2569"/>
              <a:chExt cx="727" cy="138"/>
            </a:xfrm>
          </p:grpSpPr>
          <p:sp>
            <p:nvSpPr>
              <p:cNvPr id="9181" name="Google Shape;9181;p62"/>
              <p:cNvSpPr/>
              <p:nvPr/>
            </p:nvSpPr>
            <p:spPr>
              <a:xfrm>
                <a:off x="614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2" name="Google Shape;9182;p62"/>
              <p:cNvSpPr/>
              <p:nvPr/>
            </p:nvSpPr>
            <p:spPr>
              <a:xfrm>
                <a:off x="630" y="2585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83" name="Google Shape;9183;p62"/>
            <p:cNvSpPr/>
            <p:nvPr/>
          </p:nvSpPr>
          <p:spPr>
            <a:xfrm>
              <a:off x="4214" y="1358"/>
              <a:ext cx="601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4" name="Google Shape;9184;p62"/>
            <p:cNvSpPr/>
            <p:nvPr/>
          </p:nvSpPr>
          <p:spPr>
            <a:xfrm>
              <a:off x="4227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5" name="Google Shape;9185;p62"/>
            <p:cNvGrpSpPr/>
            <p:nvPr/>
          </p:nvGrpSpPr>
          <p:grpSpPr>
            <a:xfrm>
              <a:off x="4735" y="1629"/>
              <a:ext cx="582" cy="150"/>
              <a:chOff x="614" y="2570"/>
              <a:chExt cx="725" cy="138"/>
            </a:xfrm>
          </p:grpSpPr>
          <p:sp>
            <p:nvSpPr>
              <p:cNvPr id="9186" name="Google Shape;9186;p62"/>
              <p:cNvSpPr/>
              <p:nvPr/>
            </p:nvSpPr>
            <p:spPr>
              <a:xfrm>
                <a:off x="614" y="2570"/>
                <a:ext cx="725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7" name="Google Shape;9187;p62"/>
              <p:cNvSpPr/>
              <p:nvPr/>
            </p:nvSpPr>
            <p:spPr>
              <a:xfrm>
                <a:off x="629" y="2585"/>
                <a:ext cx="695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88" name="Google Shape;9188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89" name="Google Shape;9189;p62"/>
            <p:cNvGrpSpPr/>
            <p:nvPr/>
          </p:nvGrpSpPr>
          <p:grpSpPr>
            <a:xfrm>
              <a:off x="4741" y="1325"/>
              <a:ext cx="582" cy="139"/>
              <a:chOff x="616" y="2566"/>
              <a:chExt cx="725" cy="139"/>
            </a:xfrm>
          </p:grpSpPr>
          <p:sp>
            <p:nvSpPr>
              <p:cNvPr id="9190" name="Google Shape;9190;p62"/>
              <p:cNvSpPr/>
              <p:nvPr/>
            </p:nvSpPr>
            <p:spPr>
              <a:xfrm>
                <a:off x="616" y="256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1" name="Google Shape;9191;p62"/>
              <p:cNvSpPr/>
              <p:nvPr/>
            </p:nvSpPr>
            <p:spPr>
              <a:xfrm>
                <a:off x="632" y="2583"/>
                <a:ext cx="695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92" name="Google Shape;9192;p62"/>
            <p:cNvSpPr/>
            <p:nvPr/>
          </p:nvSpPr>
          <p:spPr>
            <a:xfrm>
              <a:off x="5249" y="429"/>
              <a:ext cx="68" cy="2289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3" name="Google Shape;9193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4" name="Google Shape;9194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5" name="Google Shape;9195;p62"/>
            <p:cNvSpPr/>
            <p:nvPr/>
          </p:nvSpPr>
          <p:spPr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6" name="Google Shape;9196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7" name="Google Shape;9197;p62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8" name="Google Shape;9198;p62"/>
            <p:cNvSpPr/>
            <p:nvPr/>
          </p:nvSpPr>
          <p:spPr>
            <a:xfrm>
              <a:off x="4208" y="2713"/>
              <a:ext cx="1066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9" name="Google Shape;9199;p62"/>
            <p:cNvSpPr/>
            <p:nvPr/>
          </p:nvSpPr>
          <p:spPr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0" name="Google Shape;9200;p62"/>
            <p:cNvSpPr/>
            <p:nvPr/>
          </p:nvSpPr>
          <p:spPr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1" name="Google Shape;9201;p62"/>
            <p:cNvSpPr/>
            <p:nvPr/>
          </p:nvSpPr>
          <p:spPr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2" name="Google Shape;9202;p62"/>
            <p:cNvSpPr/>
            <p:nvPr/>
          </p:nvSpPr>
          <p:spPr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3" name="Google Shape;9203;p62"/>
          <p:cNvGrpSpPr/>
          <p:nvPr/>
        </p:nvGrpSpPr>
        <p:grpSpPr>
          <a:xfrm flipH="1">
            <a:off x="7677028" y="4777801"/>
            <a:ext cx="735012" cy="681038"/>
            <a:chOff x="-44" y="1473"/>
            <a:chExt cx="981" cy="1105"/>
          </a:xfrm>
        </p:grpSpPr>
        <p:pic>
          <p:nvPicPr>
            <p:cNvPr descr="desktop_computer_stylized_medium" id="9204" name="Google Shape;9204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5" name="Google Shape;9205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6" name="Google Shape;9206;p62"/>
          <p:cNvGrpSpPr/>
          <p:nvPr/>
        </p:nvGrpSpPr>
        <p:grpSpPr>
          <a:xfrm>
            <a:off x="1456133" y="5624388"/>
            <a:ext cx="10506683" cy="1029566"/>
            <a:chOff x="1456133" y="5624388"/>
            <a:chExt cx="10506683" cy="1029566"/>
          </a:xfrm>
        </p:grpSpPr>
        <p:sp>
          <p:nvSpPr>
            <p:cNvPr id="9207" name="Google Shape;9207;p62"/>
            <p:cNvSpPr/>
            <p:nvPr/>
          </p:nvSpPr>
          <p:spPr>
            <a:xfrm>
              <a:off x="1712057" y="5737966"/>
              <a:ext cx="10250759" cy="9159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Wireshark software used for our end-of-chapter labs is a (free) packet-sniffer</a:t>
              </a:r>
              <a:endParaRPr/>
            </a:p>
            <a:p>
              <a:pPr indent="-285750" lvl="1" marL="742950" marR="0" rtl="0" algn="l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ED7D31"/>
                </a:buClr>
                <a:buSzPts val="135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Image result for wireshark logo" id="9208" name="Google Shape;9208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56133" y="5624388"/>
              <a:ext cx="667509" cy="667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09" name="Google Shape;9209;p62"/>
          <p:cNvGrpSpPr/>
          <p:nvPr/>
        </p:nvGrpSpPr>
        <p:grpSpPr>
          <a:xfrm>
            <a:off x="4054353" y="4784334"/>
            <a:ext cx="958850" cy="476251"/>
            <a:chOff x="7493876" y="2774731"/>
            <a:chExt cx="1481958" cy="894622"/>
          </a:xfrm>
        </p:grpSpPr>
        <p:sp>
          <p:nvSpPr>
            <p:cNvPr id="9210" name="Google Shape;9210;p6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211" name="Google Shape;9211;p6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212" name="Google Shape;9212;p6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13" name="Google Shape;9213;p6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4" name="Google Shape;9214;p6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5" name="Google Shape;9215;p6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6" name="Google Shape;9216;p6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17" name="Google Shape;9217;p6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2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guys:  fake identity</a:t>
            </a:r>
            <a:endParaRPr sz="4400"/>
          </a:p>
        </p:txBody>
      </p:sp>
      <p:sp>
        <p:nvSpPr>
          <p:cNvPr id="9224" name="Google Shape;9224;p63"/>
          <p:cNvSpPr txBox="1"/>
          <p:nvPr/>
        </p:nvSpPr>
        <p:spPr>
          <a:xfrm>
            <a:off x="774909" y="1560282"/>
            <a:ext cx="10342830" cy="208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IP spoofing:</a:t>
            </a: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injection of packet with false source address</a:t>
            </a:r>
            <a:endParaRPr/>
          </a:p>
        </p:txBody>
      </p:sp>
      <p:grpSp>
        <p:nvGrpSpPr>
          <p:cNvPr id="9225" name="Google Shape;9225;p63"/>
          <p:cNvGrpSpPr/>
          <p:nvPr/>
        </p:nvGrpSpPr>
        <p:grpSpPr>
          <a:xfrm flipH="1">
            <a:off x="5850455" y="3016127"/>
            <a:ext cx="735012" cy="681037"/>
            <a:chOff x="-44" y="1473"/>
            <a:chExt cx="981" cy="1105"/>
          </a:xfrm>
        </p:grpSpPr>
        <p:pic>
          <p:nvPicPr>
            <p:cNvPr descr="desktop_computer_stylized_medium" id="9226" name="Google Shape;9226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7" name="Google Shape;9227;p6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28" name="Google Shape;9228;p63"/>
          <p:cNvSpPr/>
          <p:nvPr/>
        </p:nvSpPr>
        <p:spPr>
          <a:xfrm>
            <a:off x="3345380" y="3751139"/>
            <a:ext cx="4587875" cy="728663"/>
          </a:xfrm>
          <a:custGeom>
            <a:rect b="b" l="l" r="r" t="t"/>
            <a:pathLst>
              <a:path extrusionOk="0" h="459" w="2620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9" name="Google Shape;9229;p63"/>
          <p:cNvSpPr/>
          <p:nvPr/>
        </p:nvSpPr>
        <p:spPr>
          <a:xfrm>
            <a:off x="6177480" y="3620964"/>
            <a:ext cx="4762" cy="522288"/>
          </a:xfrm>
          <a:custGeom>
            <a:rect b="b" l="l" r="r" t="t"/>
            <a:pathLst>
              <a:path extrusionOk="0" h="329" w="3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30" name="Google Shape;9230;p63"/>
          <p:cNvCxnSpPr/>
          <p:nvPr/>
        </p:nvCxnSpPr>
        <p:spPr>
          <a:xfrm rot="10800000">
            <a:off x="4520130" y="4143252"/>
            <a:ext cx="0" cy="37465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1" name="Google Shape;9231;p63"/>
          <p:cNvCxnSpPr/>
          <p:nvPr/>
        </p:nvCxnSpPr>
        <p:spPr>
          <a:xfrm rot="10800000">
            <a:off x="4539180" y="4854452"/>
            <a:ext cx="0" cy="24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2" name="Google Shape;9232;p63"/>
          <p:cNvSpPr txBox="1"/>
          <p:nvPr/>
        </p:nvSpPr>
        <p:spPr>
          <a:xfrm>
            <a:off x="2802455" y="3039939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233" name="Google Shape;9233;p63"/>
          <p:cNvSpPr txBox="1"/>
          <p:nvPr/>
        </p:nvSpPr>
        <p:spPr>
          <a:xfrm>
            <a:off x="8271392" y="4503614"/>
            <a:ext cx="3889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234" name="Google Shape;9234;p63"/>
          <p:cNvSpPr txBox="1"/>
          <p:nvPr/>
        </p:nvSpPr>
        <p:spPr>
          <a:xfrm>
            <a:off x="6369567" y="3017714"/>
            <a:ext cx="4048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pic>
        <p:nvPicPr>
          <p:cNvPr id="9235" name="Google Shape;923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7442" y="3084389"/>
            <a:ext cx="471488" cy="442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36" name="Google Shape;9236;p63"/>
          <p:cNvGrpSpPr/>
          <p:nvPr/>
        </p:nvGrpSpPr>
        <p:grpSpPr>
          <a:xfrm>
            <a:off x="3170755" y="3078039"/>
            <a:ext cx="365125" cy="712788"/>
            <a:chOff x="4140" y="429"/>
            <a:chExt cx="1425" cy="2396"/>
          </a:xfrm>
        </p:grpSpPr>
        <p:sp>
          <p:nvSpPr>
            <p:cNvPr id="9237" name="Google Shape;9237;p6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8" name="Google Shape;9238;p63"/>
            <p:cNvSpPr/>
            <p:nvPr/>
          </p:nvSpPr>
          <p:spPr>
            <a:xfrm>
              <a:off x="4208" y="429"/>
              <a:ext cx="1047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9" name="Google Shape;9239;p6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0" name="Google Shape;9240;p6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1" name="Google Shape;9241;p63"/>
            <p:cNvSpPr/>
            <p:nvPr/>
          </p:nvSpPr>
          <p:spPr>
            <a:xfrm>
              <a:off x="4214" y="690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42" name="Google Shape;9242;p63"/>
            <p:cNvGrpSpPr/>
            <p:nvPr/>
          </p:nvGrpSpPr>
          <p:grpSpPr>
            <a:xfrm>
              <a:off x="4747" y="669"/>
              <a:ext cx="583" cy="144"/>
              <a:chOff x="612" y="2569"/>
              <a:chExt cx="727" cy="138"/>
            </a:xfrm>
          </p:grpSpPr>
          <p:sp>
            <p:nvSpPr>
              <p:cNvPr id="9243" name="Google Shape;9243;p63"/>
              <p:cNvSpPr/>
              <p:nvPr/>
            </p:nvSpPr>
            <p:spPr>
              <a:xfrm>
                <a:off x="612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4" name="Google Shape;9244;p63"/>
              <p:cNvSpPr/>
              <p:nvPr/>
            </p:nvSpPr>
            <p:spPr>
              <a:xfrm>
                <a:off x="627" y="2584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45" name="Google Shape;9245;p63"/>
            <p:cNvSpPr/>
            <p:nvPr/>
          </p:nvSpPr>
          <p:spPr>
            <a:xfrm>
              <a:off x="4227" y="1021"/>
              <a:ext cx="595" cy="4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46" name="Google Shape;9246;p63"/>
            <p:cNvGrpSpPr/>
            <p:nvPr/>
          </p:nvGrpSpPr>
          <p:grpSpPr>
            <a:xfrm>
              <a:off x="4747" y="995"/>
              <a:ext cx="583" cy="133"/>
              <a:chOff x="614" y="2569"/>
              <a:chExt cx="727" cy="138"/>
            </a:xfrm>
          </p:grpSpPr>
          <p:sp>
            <p:nvSpPr>
              <p:cNvPr id="9247" name="Google Shape;9247;p63"/>
              <p:cNvSpPr/>
              <p:nvPr/>
            </p:nvSpPr>
            <p:spPr>
              <a:xfrm>
                <a:off x="614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8" name="Google Shape;9248;p63"/>
              <p:cNvSpPr/>
              <p:nvPr/>
            </p:nvSpPr>
            <p:spPr>
              <a:xfrm>
                <a:off x="630" y="2585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49" name="Google Shape;9249;p63"/>
            <p:cNvSpPr/>
            <p:nvPr/>
          </p:nvSpPr>
          <p:spPr>
            <a:xfrm>
              <a:off x="4214" y="1358"/>
              <a:ext cx="601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0" name="Google Shape;9250;p63"/>
            <p:cNvSpPr/>
            <p:nvPr/>
          </p:nvSpPr>
          <p:spPr>
            <a:xfrm>
              <a:off x="4227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51" name="Google Shape;9251;p63"/>
            <p:cNvGrpSpPr/>
            <p:nvPr/>
          </p:nvGrpSpPr>
          <p:grpSpPr>
            <a:xfrm>
              <a:off x="4735" y="1629"/>
              <a:ext cx="582" cy="150"/>
              <a:chOff x="614" y="2570"/>
              <a:chExt cx="725" cy="138"/>
            </a:xfrm>
          </p:grpSpPr>
          <p:sp>
            <p:nvSpPr>
              <p:cNvPr id="9252" name="Google Shape;9252;p63"/>
              <p:cNvSpPr/>
              <p:nvPr/>
            </p:nvSpPr>
            <p:spPr>
              <a:xfrm>
                <a:off x="614" y="2570"/>
                <a:ext cx="725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3" name="Google Shape;9253;p63"/>
              <p:cNvSpPr/>
              <p:nvPr/>
            </p:nvSpPr>
            <p:spPr>
              <a:xfrm>
                <a:off x="629" y="2585"/>
                <a:ext cx="695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4" name="Google Shape;9254;p6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55" name="Google Shape;9255;p63"/>
            <p:cNvGrpSpPr/>
            <p:nvPr/>
          </p:nvGrpSpPr>
          <p:grpSpPr>
            <a:xfrm>
              <a:off x="4741" y="1325"/>
              <a:ext cx="582" cy="139"/>
              <a:chOff x="616" y="2566"/>
              <a:chExt cx="725" cy="139"/>
            </a:xfrm>
          </p:grpSpPr>
          <p:sp>
            <p:nvSpPr>
              <p:cNvPr id="9256" name="Google Shape;9256;p63"/>
              <p:cNvSpPr/>
              <p:nvPr/>
            </p:nvSpPr>
            <p:spPr>
              <a:xfrm>
                <a:off x="616" y="256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7" name="Google Shape;9257;p63"/>
              <p:cNvSpPr/>
              <p:nvPr/>
            </p:nvSpPr>
            <p:spPr>
              <a:xfrm>
                <a:off x="632" y="2583"/>
                <a:ext cx="695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8" name="Google Shape;9258;p63"/>
            <p:cNvSpPr/>
            <p:nvPr/>
          </p:nvSpPr>
          <p:spPr>
            <a:xfrm>
              <a:off x="5249" y="429"/>
              <a:ext cx="68" cy="2289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9" name="Google Shape;9259;p6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0" name="Google Shape;9260;p6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1" name="Google Shape;9261;p63"/>
            <p:cNvSpPr/>
            <p:nvPr/>
          </p:nvSpPr>
          <p:spPr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2" name="Google Shape;9262;p6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3" name="Google Shape;9263;p63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4" name="Google Shape;9264;p63"/>
            <p:cNvSpPr/>
            <p:nvPr/>
          </p:nvSpPr>
          <p:spPr>
            <a:xfrm>
              <a:off x="4208" y="2713"/>
              <a:ext cx="1066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5" name="Google Shape;9265;p63"/>
            <p:cNvSpPr/>
            <p:nvPr/>
          </p:nvSpPr>
          <p:spPr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6" name="Google Shape;9266;p63"/>
            <p:cNvSpPr/>
            <p:nvPr/>
          </p:nvSpPr>
          <p:spPr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7" name="Google Shape;9267;p63"/>
            <p:cNvSpPr/>
            <p:nvPr/>
          </p:nvSpPr>
          <p:spPr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8" name="Google Shape;9268;p63"/>
            <p:cNvSpPr/>
            <p:nvPr/>
          </p:nvSpPr>
          <p:spPr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9" name="Google Shape;9269;p63"/>
          <p:cNvGrpSpPr/>
          <p:nvPr/>
        </p:nvGrpSpPr>
        <p:grpSpPr>
          <a:xfrm flipH="1">
            <a:off x="7663380" y="4395664"/>
            <a:ext cx="735012" cy="681038"/>
            <a:chOff x="-44" y="1473"/>
            <a:chExt cx="981" cy="1105"/>
          </a:xfrm>
        </p:grpSpPr>
        <p:pic>
          <p:nvPicPr>
            <p:cNvPr descr="desktop_computer_stylized_medium" id="9270" name="Google Shape;9270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1" name="Google Shape;9271;p6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2" name="Google Shape;9272;p63"/>
          <p:cNvGrpSpPr/>
          <p:nvPr/>
        </p:nvGrpSpPr>
        <p:grpSpPr>
          <a:xfrm>
            <a:off x="4040705" y="4402197"/>
            <a:ext cx="958850" cy="476251"/>
            <a:chOff x="7493876" y="2774731"/>
            <a:chExt cx="1481958" cy="894622"/>
          </a:xfrm>
        </p:grpSpPr>
        <p:sp>
          <p:nvSpPr>
            <p:cNvPr id="9273" name="Google Shape;9273;p6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274" name="Google Shape;9274;p6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275" name="Google Shape;9275;p6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76" name="Google Shape;9276;p6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7" name="Google Shape;9277;p6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8" name="Google Shape;9278;p6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9" name="Google Shape;9279;p6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80" name="Google Shape;9280;p63"/>
          <p:cNvGrpSpPr/>
          <p:nvPr/>
        </p:nvGrpSpPr>
        <p:grpSpPr>
          <a:xfrm>
            <a:off x="3280164" y="3584927"/>
            <a:ext cx="2967038" cy="819150"/>
            <a:chOff x="3293812" y="3967064"/>
            <a:chExt cx="2967038" cy="819150"/>
          </a:xfrm>
        </p:grpSpPr>
        <p:sp>
          <p:nvSpPr>
            <p:cNvPr id="9281" name="Google Shape;9281;p63"/>
            <p:cNvSpPr/>
            <p:nvPr/>
          </p:nvSpPr>
          <p:spPr>
            <a:xfrm>
              <a:off x="3293812" y="3967064"/>
              <a:ext cx="2967038" cy="704850"/>
            </a:xfrm>
            <a:custGeom>
              <a:rect b="b" l="l" r="r" t="t"/>
              <a:pathLst>
                <a:path extrusionOk="0" h="444" w="1869">
                  <a:moveTo>
                    <a:pt x="1869" y="0"/>
                  </a:moveTo>
                  <a:lnTo>
                    <a:pt x="1869" y="444"/>
                  </a:lnTo>
                  <a:lnTo>
                    <a:pt x="0" y="444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82" name="Google Shape;9282;p63"/>
            <p:cNvGrpSpPr/>
            <p:nvPr/>
          </p:nvGrpSpPr>
          <p:grpSpPr>
            <a:xfrm>
              <a:off x="3760537" y="4449664"/>
              <a:ext cx="2295525" cy="336550"/>
              <a:chOff x="2418" y="3342"/>
              <a:chExt cx="1446" cy="212"/>
            </a:xfrm>
          </p:grpSpPr>
          <p:sp>
            <p:nvSpPr>
              <p:cNvPr id="9283" name="Google Shape;9283;p63"/>
              <p:cNvSpPr/>
              <p:nvPr/>
            </p:nvSpPr>
            <p:spPr>
              <a:xfrm>
                <a:off x="2463" y="3366"/>
                <a:ext cx="1356" cy="174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9284" name="Google Shape;9284;p63"/>
              <p:cNvCxnSpPr/>
              <p:nvPr/>
            </p:nvCxnSpPr>
            <p:spPr>
              <a:xfrm>
                <a:off x="2784" y="3372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5" name="Google Shape;9285;p63"/>
              <p:cNvCxnSpPr/>
              <p:nvPr/>
            </p:nvCxnSpPr>
            <p:spPr>
              <a:xfrm>
                <a:off x="3186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6" name="Google Shape;9286;p63"/>
              <p:cNvCxnSpPr/>
              <p:nvPr/>
            </p:nvCxnSpPr>
            <p:spPr>
              <a:xfrm>
                <a:off x="3321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287" name="Google Shape;9287;p63"/>
              <p:cNvSpPr txBox="1"/>
              <p:nvPr/>
            </p:nvSpPr>
            <p:spPr>
              <a:xfrm>
                <a:off x="2418" y="3342"/>
                <a:ext cx="144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CC0000"/>
                    </a:solidFill>
                    <a:latin typeface="Arial"/>
                    <a:ea typeface="Arial"/>
                    <a:cs typeface="Arial"/>
                    <a:sym typeface="Arial"/>
                  </a:rPr>
                  <a:t>src:B</a:t>
                </a: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dest:A     payload</a:t>
                </a:r>
                <a:endParaRPr b="0" i="0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9288" name="Google Shape;9288;p6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3" name="Shape 9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4" name="Google Shape;9294;p6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guys: denial of service</a:t>
            </a:r>
            <a:endParaRPr/>
          </a:p>
        </p:txBody>
      </p:sp>
      <p:grpSp>
        <p:nvGrpSpPr>
          <p:cNvPr id="9295" name="Google Shape;9295;p64"/>
          <p:cNvGrpSpPr/>
          <p:nvPr/>
        </p:nvGrpSpPr>
        <p:grpSpPr>
          <a:xfrm flipH="1">
            <a:off x="7546011" y="3759781"/>
            <a:ext cx="735012" cy="681037"/>
            <a:chOff x="-44" y="1473"/>
            <a:chExt cx="981" cy="1105"/>
          </a:xfrm>
        </p:grpSpPr>
        <p:pic>
          <p:nvPicPr>
            <p:cNvPr descr="desktop_computer_stylized_medium" id="9296" name="Google Shape;9296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7" name="Google Shape;9297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8" name="Google Shape;9298;p64"/>
          <p:cNvGrpSpPr/>
          <p:nvPr/>
        </p:nvGrpSpPr>
        <p:grpSpPr>
          <a:xfrm>
            <a:off x="8087348" y="4002668"/>
            <a:ext cx="831850" cy="1260475"/>
            <a:chOff x="5069" y="1396"/>
            <a:chExt cx="524" cy="794"/>
          </a:xfrm>
        </p:grpSpPr>
        <p:sp>
          <p:nvSpPr>
            <p:cNvPr id="9299" name="Google Shape;9299;p64"/>
            <p:cNvSpPr txBox="1"/>
            <p:nvPr/>
          </p:nvSpPr>
          <p:spPr>
            <a:xfrm>
              <a:off x="5069" y="1940"/>
              <a:ext cx="524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/>
            </a:p>
          </p:txBody>
        </p:sp>
        <p:grpSp>
          <p:nvGrpSpPr>
            <p:cNvPr id="9300" name="Google Shape;9300;p64"/>
            <p:cNvGrpSpPr/>
            <p:nvPr/>
          </p:nvGrpSpPr>
          <p:grpSpPr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9301" name="Google Shape;9301;p64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2" name="Google Shape;9302;p64"/>
              <p:cNvSpPr/>
              <p:nvPr/>
            </p:nvSpPr>
            <p:spPr>
              <a:xfrm>
                <a:off x="4206" y="429"/>
                <a:ext cx="1049" cy="2283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3" name="Google Shape;9303;p64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4" name="Google Shape;9304;p64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5" name="Google Shape;9305;p64"/>
              <p:cNvSpPr/>
              <p:nvPr/>
            </p:nvSpPr>
            <p:spPr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06" name="Google Shape;9306;p64"/>
              <p:cNvGrpSpPr/>
              <p:nvPr/>
            </p:nvGrpSpPr>
            <p:grpSpPr>
              <a:xfrm>
                <a:off x="4747" y="667"/>
                <a:ext cx="580" cy="146"/>
                <a:chOff x="612" y="2567"/>
                <a:chExt cx="724" cy="140"/>
              </a:xfrm>
            </p:grpSpPr>
            <p:sp>
              <p:nvSpPr>
                <p:cNvPr id="9307" name="Google Shape;9307;p64"/>
                <p:cNvSpPr/>
                <p:nvPr/>
              </p:nvSpPr>
              <p:spPr>
                <a:xfrm>
                  <a:off x="612" y="2567"/>
                  <a:ext cx="724" cy="14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8" name="Google Shape;9308;p64"/>
                <p:cNvSpPr/>
                <p:nvPr/>
              </p:nvSpPr>
              <p:spPr>
                <a:xfrm>
                  <a:off x="626" y="2583"/>
                  <a:ext cx="689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09" name="Google Shape;9309;p64"/>
              <p:cNvSpPr/>
              <p:nvPr/>
            </p:nvSpPr>
            <p:spPr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10" name="Google Shape;9310;p64"/>
              <p:cNvGrpSpPr/>
              <p:nvPr/>
            </p:nvGrpSpPr>
            <p:grpSpPr>
              <a:xfrm>
                <a:off x="4748" y="992"/>
                <a:ext cx="580" cy="134"/>
                <a:chOff x="615" y="2566"/>
                <a:chExt cx="724" cy="139"/>
              </a:xfrm>
            </p:grpSpPr>
            <p:sp>
              <p:nvSpPr>
                <p:cNvPr id="9311" name="Google Shape;9311;p64"/>
                <p:cNvSpPr/>
                <p:nvPr/>
              </p:nvSpPr>
              <p:spPr>
                <a:xfrm>
                  <a:off x="615" y="2566"/>
                  <a:ext cx="724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2" name="Google Shape;9312;p64"/>
                <p:cNvSpPr/>
                <p:nvPr/>
              </p:nvSpPr>
              <p:spPr>
                <a:xfrm>
                  <a:off x="628" y="2584"/>
                  <a:ext cx="689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13" name="Google Shape;9313;p64"/>
              <p:cNvSpPr/>
              <p:nvPr/>
            </p:nvSpPr>
            <p:spPr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4" name="Google Shape;9314;p64"/>
              <p:cNvSpPr/>
              <p:nvPr/>
            </p:nvSpPr>
            <p:spPr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15" name="Google Shape;9315;p64"/>
              <p:cNvGrpSpPr/>
              <p:nvPr/>
            </p:nvGrpSpPr>
            <p:grpSpPr>
              <a:xfrm>
                <a:off x="4737" y="1627"/>
                <a:ext cx="580" cy="150"/>
                <a:chOff x="616" y="2568"/>
                <a:chExt cx="722" cy="138"/>
              </a:xfrm>
            </p:grpSpPr>
            <p:sp>
              <p:nvSpPr>
                <p:cNvPr id="9316" name="Google Shape;9316;p64"/>
                <p:cNvSpPr/>
                <p:nvPr/>
              </p:nvSpPr>
              <p:spPr>
                <a:xfrm>
                  <a:off x="616" y="2568"/>
                  <a:ext cx="722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7" name="Google Shape;9317;p64"/>
                <p:cNvSpPr/>
                <p:nvPr/>
              </p:nvSpPr>
              <p:spPr>
                <a:xfrm>
                  <a:off x="630" y="2583"/>
                  <a:ext cx="688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18" name="Google Shape;9318;p64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19" name="Google Shape;9319;p64"/>
              <p:cNvGrpSpPr/>
              <p:nvPr/>
            </p:nvGrpSpPr>
            <p:grpSpPr>
              <a:xfrm>
                <a:off x="4737" y="1326"/>
                <a:ext cx="585" cy="138"/>
                <a:chOff x="611" y="2567"/>
                <a:chExt cx="729" cy="138"/>
              </a:xfrm>
            </p:grpSpPr>
            <p:sp>
              <p:nvSpPr>
                <p:cNvPr id="9320" name="Google Shape;9320;p64"/>
                <p:cNvSpPr/>
                <p:nvPr/>
              </p:nvSpPr>
              <p:spPr>
                <a:xfrm>
                  <a:off x="611" y="2567"/>
                  <a:ext cx="729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1" name="Google Shape;9321;p64"/>
                <p:cNvSpPr/>
                <p:nvPr/>
              </p:nvSpPr>
              <p:spPr>
                <a:xfrm>
                  <a:off x="625" y="2584"/>
                  <a:ext cx="695" cy="1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22" name="Google Shape;9322;p64"/>
              <p:cNvSpPr/>
              <p:nvPr/>
            </p:nvSpPr>
            <p:spPr>
              <a:xfrm>
                <a:off x="5250" y="429"/>
                <a:ext cx="66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3" name="Google Shape;9323;p64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4" name="Google Shape;9324;p64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5" name="Google Shape;9325;p64"/>
              <p:cNvSpPr/>
              <p:nvPr/>
            </p:nvSpPr>
            <p:spPr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6" name="Google Shape;9326;p64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7" name="Google Shape;9327;p64"/>
              <p:cNvSpPr/>
              <p:nvPr/>
            </p:nvSpPr>
            <p:spPr>
              <a:xfrm>
                <a:off x="4140" y="2679"/>
                <a:ext cx="1199" cy="146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8" name="Google Shape;9328;p64"/>
              <p:cNvSpPr/>
              <p:nvPr/>
            </p:nvSpPr>
            <p:spPr>
              <a:xfrm>
                <a:off x="4206" y="2712"/>
                <a:ext cx="1072" cy="7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9" name="Google Shape;9329;p64"/>
              <p:cNvSpPr/>
              <p:nvPr/>
            </p:nvSpPr>
            <p:spPr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0" name="Google Shape;9330;p64"/>
              <p:cNvSpPr/>
              <p:nvPr/>
            </p:nvSpPr>
            <p:spPr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1" name="Google Shape;9331;p64"/>
              <p:cNvSpPr/>
              <p:nvPr/>
            </p:nvSpPr>
            <p:spPr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2" name="Google Shape;9332;p64"/>
              <p:cNvSpPr/>
              <p:nvPr/>
            </p:nvSpPr>
            <p:spPr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33" name="Google Shape;9333;p64"/>
          <p:cNvSpPr txBox="1"/>
          <p:nvPr/>
        </p:nvSpPr>
        <p:spPr>
          <a:xfrm>
            <a:off x="727345" y="1393213"/>
            <a:ext cx="9863871" cy="1524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Denial of Service (DoS):</a:t>
            </a: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attackers make resources (server, bandwidth) unavailable to legitimate traffic by overwhelming resource with bogus traffic</a:t>
            </a:r>
            <a:endParaRPr/>
          </a:p>
        </p:txBody>
      </p:sp>
      <p:sp>
        <p:nvSpPr>
          <p:cNvPr id="9334" name="Google Shape;9334;p64"/>
          <p:cNvSpPr/>
          <p:nvPr/>
        </p:nvSpPr>
        <p:spPr>
          <a:xfrm>
            <a:off x="1761658" y="3116853"/>
            <a:ext cx="4114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select target</a:t>
            </a:r>
            <a:endParaRPr/>
          </a:p>
        </p:txBody>
      </p:sp>
      <p:sp>
        <p:nvSpPr>
          <p:cNvPr id="9335" name="Google Shape;9335;p64"/>
          <p:cNvSpPr/>
          <p:nvPr/>
        </p:nvSpPr>
        <p:spPr>
          <a:xfrm>
            <a:off x="1788645" y="3635965"/>
            <a:ext cx="379571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break into hosts around the network (see botnet)</a:t>
            </a:r>
            <a:endParaRPr/>
          </a:p>
          <a:p>
            <a:pPr indent="-30607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6" name="Google Shape;9336;p64"/>
          <p:cNvSpPr/>
          <p:nvPr/>
        </p:nvSpPr>
        <p:spPr>
          <a:xfrm>
            <a:off x="1728360" y="4894191"/>
            <a:ext cx="4114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send packets to target from compromised hosts</a:t>
            </a:r>
            <a:endParaRPr/>
          </a:p>
        </p:txBody>
      </p:sp>
      <p:grpSp>
        <p:nvGrpSpPr>
          <p:cNvPr id="9337" name="Google Shape;9337;p64"/>
          <p:cNvGrpSpPr/>
          <p:nvPr/>
        </p:nvGrpSpPr>
        <p:grpSpPr>
          <a:xfrm>
            <a:off x="6876086" y="3297818"/>
            <a:ext cx="2720975" cy="2674938"/>
            <a:chOff x="-262" y="2555"/>
            <a:chExt cx="1714" cy="1685"/>
          </a:xfrm>
        </p:grpSpPr>
        <p:cxnSp>
          <p:nvCxnSpPr>
            <p:cNvPr id="9338" name="Google Shape;9338;p64"/>
            <p:cNvCxnSpPr/>
            <p:nvPr/>
          </p:nvCxnSpPr>
          <p:spPr>
            <a:xfrm flipH="1" rot="10800000">
              <a:off x="160" y="3261"/>
              <a:ext cx="436" cy="166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9" name="Google Shape;9339;p64"/>
            <p:cNvCxnSpPr/>
            <p:nvPr/>
          </p:nvCxnSpPr>
          <p:spPr>
            <a:xfrm flipH="1" rot="10800000">
              <a:off x="413" y="3470"/>
              <a:ext cx="226" cy="324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40" name="Google Shape;9340;p64"/>
            <p:cNvCxnSpPr/>
            <p:nvPr/>
          </p:nvCxnSpPr>
          <p:spPr>
            <a:xfrm rot="10800000">
              <a:off x="857" y="3410"/>
              <a:ext cx="595" cy="456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41" name="Google Shape;9341;p64"/>
            <p:cNvCxnSpPr/>
            <p:nvPr/>
          </p:nvCxnSpPr>
          <p:spPr>
            <a:xfrm>
              <a:off x="735" y="2555"/>
              <a:ext cx="16" cy="46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42" name="Google Shape;9342;p64"/>
            <p:cNvCxnSpPr/>
            <p:nvPr/>
          </p:nvCxnSpPr>
          <p:spPr>
            <a:xfrm flipH="1">
              <a:off x="829" y="3011"/>
              <a:ext cx="473" cy="181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43" name="Google Shape;9343;p64"/>
            <p:cNvCxnSpPr/>
            <p:nvPr/>
          </p:nvCxnSpPr>
          <p:spPr>
            <a:xfrm>
              <a:off x="-262" y="3083"/>
              <a:ext cx="879" cy="111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44" name="Google Shape;9344;p64"/>
            <p:cNvCxnSpPr/>
            <p:nvPr/>
          </p:nvCxnSpPr>
          <p:spPr>
            <a:xfrm flipH="1" rot="10800000">
              <a:off x="-201" y="3362"/>
              <a:ext cx="800" cy="649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45" name="Google Shape;9345;p64"/>
            <p:cNvCxnSpPr/>
            <p:nvPr/>
          </p:nvCxnSpPr>
          <p:spPr>
            <a:xfrm flipH="1">
              <a:off x="852" y="2623"/>
              <a:ext cx="352" cy="398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46" name="Google Shape;9346;p64"/>
            <p:cNvCxnSpPr/>
            <p:nvPr/>
          </p:nvCxnSpPr>
          <p:spPr>
            <a:xfrm flipH="1" rot="10800000">
              <a:off x="494" y="3582"/>
              <a:ext cx="198" cy="658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47" name="Google Shape;9347;p64"/>
            <p:cNvCxnSpPr/>
            <p:nvPr/>
          </p:nvCxnSpPr>
          <p:spPr>
            <a:xfrm>
              <a:off x="162" y="2738"/>
              <a:ext cx="416" cy="258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348" name="Google Shape;9348;p64"/>
          <p:cNvGrpSpPr/>
          <p:nvPr/>
        </p:nvGrpSpPr>
        <p:grpSpPr>
          <a:xfrm flipH="1">
            <a:off x="9041436" y="2937456"/>
            <a:ext cx="735012" cy="681037"/>
            <a:chOff x="-44" y="1473"/>
            <a:chExt cx="981" cy="1105"/>
          </a:xfrm>
        </p:grpSpPr>
        <p:pic>
          <p:nvPicPr>
            <p:cNvPr descr="desktop_computer_stylized_medium" id="9349" name="Google Shape;9349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0" name="Google Shape;9350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1" name="Google Shape;9351;p64"/>
          <p:cNvGrpSpPr/>
          <p:nvPr/>
        </p:nvGrpSpPr>
        <p:grpSpPr>
          <a:xfrm flipH="1">
            <a:off x="9328773" y="3774068"/>
            <a:ext cx="735013" cy="681038"/>
            <a:chOff x="-44" y="1473"/>
            <a:chExt cx="981" cy="1105"/>
          </a:xfrm>
        </p:grpSpPr>
        <p:pic>
          <p:nvPicPr>
            <p:cNvPr descr="desktop_computer_stylized_medium" id="9352" name="Google Shape;935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3" name="Google Shape;9353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4" name="Google Shape;9354;p64"/>
          <p:cNvGrpSpPr/>
          <p:nvPr/>
        </p:nvGrpSpPr>
        <p:grpSpPr>
          <a:xfrm flipH="1">
            <a:off x="9387511" y="4475743"/>
            <a:ext cx="735012" cy="681038"/>
            <a:chOff x="-44" y="1473"/>
            <a:chExt cx="981" cy="1105"/>
          </a:xfrm>
        </p:grpSpPr>
        <p:pic>
          <p:nvPicPr>
            <p:cNvPr descr="desktop_computer_stylized_medium" id="9355" name="Google Shape;9355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6" name="Google Shape;9356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7" name="Google Shape;9357;p64"/>
          <p:cNvGrpSpPr/>
          <p:nvPr/>
        </p:nvGrpSpPr>
        <p:grpSpPr>
          <a:xfrm flipH="1">
            <a:off x="9424023" y="5256793"/>
            <a:ext cx="735013" cy="681038"/>
            <a:chOff x="-44" y="1473"/>
            <a:chExt cx="981" cy="1105"/>
          </a:xfrm>
        </p:grpSpPr>
        <p:pic>
          <p:nvPicPr>
            <p:cNvPr descr="desktop_computer_stylized_medium" id="9358" name="Google Shape;9358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9" name="Google Shape;9359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0" name="Google Shape;9360;p64"/>
          <p:cNvGrpSpPr/>
          <p:nvPr/>
        </p:nvGrpSpPr>
        <p:grpSpPr>
          <a:xfrm flipH="1">
            <a:off x="8079411" y="3066043"/>
            <a:ext cx="735012" cy="681038"/>
            <a:chOff x="-44" y="1473"/>
            <a:chExt cx="981" cy="1105"/>
          </a:xfrm>
        </p:grpSpPr>
        <p:pic>
          <p:nvPicPr>
            <p:cNvPr descr="desktop_computer_stylized_medium" id="9361" name="Google Shape;9361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2" name="Google Shape;9362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3" name="Google Shape;9363;p64"/>
          <p:cNvGrpSpPr/>
          <p:nvPr/>
        </p:nvGrpSpPr>
        <p:grpSpPr>
          <a:xfrm flipH="1">
            <a:off x="7074523" y="3127956"/>
            <a:ext cx="735013" cy="681037"/>
            <a:chOff x="-44" y="1473"/>
            <a:chExt cx="981" cy="1105"/>
          </a:xfrm>
        </p:grpSpPr>
        <p:pic>
          <p:nvPicPr>
            <p:cNvPr descr="desktop_computer_stylized_medium" id="9364" name="Google Shape;9364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5" name="Google Shape;9365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6" name="Google Shape;9366;p64"/>
          <p:cNvGrpSpPr/>
          <p:nvPr/>
        </p:nvGrpSpPr>
        <p:grpSpPr>
          <a:xfrm flipH="1">
            <a:off x="6358561" y="3832806"/>
            <a:ext cx="735012" cy="681037"/>
            <a:chOff x="-44" y="1473"/>
            <a:chExt cx="981" cy="1105"/>
          </a:xfrm>
        </p:grpSpPr>
        <p:pic>
          <p:nvPicPr>
            <p:cNvPr descr="desktop_computer_stylized_medium" id="9367" name="Google Shape;9367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8" name="Google Shape;9368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9" name="Google Shape;9369;p64"/>
          <p:cNvGrpSpPr/>
          <p:nvPr/>
        </p:nvGrpSpPr>
        <p:grpSpPr>
          <a:xfrm flipH="1">
            <a:off x="6990386" y="4567818"/>
            <a:ext cx="735012" cy="681038"/>
            <a:chOff x="-44" y="1473"/>
            <a:chExt cx="981" cy="1105"/>
          </a:xfrm>
        </p:grpSpPr>
        <p:pic>
          <p:nvPicPr>
            <p:cNvPr descr="desktop_computer_stylized_medium" id="9370" name="Google Shape;9370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1" name="Google Shape;9371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2" name="Google Shape;9372;p64"/>
          <p:cNvGrpSpPr/>
          <p:nvPr/>
        </p:nvGrpSpPr>
        <p:grpSpPr>
          <a:xfrm flipH="1">
            <a:off x="7520611" y="5177418"/>
            <a:ext cx="735012" cy="681038"/>
            <a:chOff x="-44" y="1473"/>
            <a:chExt cx="981" cy="1105"/>
          </a:xfrm>
        </p:grpSpPr>
        <p:pic>
          <p:nvPicPr>
            <p:cNvPr descr="desktop_computer_stylized_medium" id="9373" name="Google Shape;9373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4" name="Google Shape;9374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5" name="Google Shape;9375;p64"/>
          <p:cNvGrpSpPr/>
          <p:nvPr/>
        </p:nvGrpSpPr>
        <p:grpSpPr>
          <a:xfrm flipH="1">
            <a:off x="6598273" y="5467931"/>
            <a:ext cx="735013" cy="681037"/>
            <a:chOff x="-44" y="1473"/>
            <a:chExt cx="981" cy="1105"/>
          </a:xfrm>
        </p:grpSpPr>
        <p:pic>
          <p:nvPicPr>
            <p:cNvPr descr="desktop_computer_stylized_medium" id="9376" name="Google Shape;9376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7" name="Google Shape;9377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8" name="Google Shape;9378;p64"/>
          <p:cNvGrpSpPr/>
          <p:nvPr/>
        </p:nvGrpSpPr>
        <p:grpSpPr>
          <a:xfrm flipH="1">
            <a:off x="7790486" y="5974343"/>
            <a:ext cx="735012" cy="681038"/>
            <a:chOff x="-44" y="1473"/>
            <a:chExt cx="981" cy="1105"/>
          </a:xfrm>
        </p:grpSpPr>
        <p:pic>
          <p:nvPicPr>
            <p:cNvPr descr="desktop_computer_stylized_medium" id="9379" name="Google Shape;9379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0" name="Google Shape;9380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1" name="Google Shape;9381;p64"/>
          <p:cNvGrpSpPr/>
          <p:nvPr/>
        </p:nvGrpSpPr>
        <p:grpSpPr>
          <a:xfrm flipH="1">
            <a:off x="8535023" y="5585406"/>
            <a:ext cx="735013" cy="681037"/>
            <a:chOff x="-44" y="1473"/>
            <a:chExt cx="981" cy="1105"/>
          </a:xfrm>
        </p:grpSpPr>
        <p:pic>
          <p:nvPicPr>
            <p:cNvPr descr="desktop_computer_stylized_medium" id="9382" name="Google Shape;938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3" name="Google Shape;9383;p6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4" name="Google Shape;9384;p64"/>
          <p:cNvGrpSpPr/>
          <p:nvPr/>
        </p:nvGrpSpPr>
        <p:grpSpPr>
          <a:xfrm>
            <a:off x="6383961" y="3005718"/>
            <a:ext cx="3525837" cy="3408363"/>
            <a:chOff x="2920" y="1824"/>
            <a:chExt cx="2221" cy="2147"/>
          </a:xfrm>
        </p:grpSpPr>
        <p:pic>
          <p:nvPicPr>
            <p:cNvPr id="9385" name="Google Shape;9385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6" name="Google Shape;9386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7" name="Google Shape;9387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8" name="Google Shape;938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9" name="Google Shape;938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0" name="Google Shape;9390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1" name="Google Shape;9391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2" name="Google Shape;9392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3" name="Google Shape;9393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4" name="Google Shape;9394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95" name="Google Shape;9395;p6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0" name="Shape 9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1" name="Google Shape;9401;p6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/>
              <a:t>Lines of defense:</a:t>
            </a:r>
            <a:endParaRPr/>
          </a:p>
        </p:txBody>
      </p:sp>
      <p:sp>
        <p:nvSpPr>
          <p:cNvPr id="9402" name="Google Shape;9402;p65"/>
          <p:cNvSpPr txBox="1"/>
          <p:nvPr/>
        </p:nvSpPr>
        <p:spPr>
          <a:xfrm>
            <a:off x="841312" y="1344535"/>
            <a:ext cx="10342830" cy="489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74638" lvl="0" marL="4048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authentication: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proving you are who you say you are</a:t>
            </a:r>
            <a:endParaRPr/>
          </a:p>
          <a:p>
            <a:pPr indent="-274638" lvl="1" marL="7477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cellular networks provides hardware identity via SIM card; no such hardware assist in traditional Internet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confidentiality: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encryption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integrity checks: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signatures prevent/detect tampering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access restrictions: 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password-protected VPNs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firewalls: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specialized “middleboxes” in access and core networks: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off-by-default: filter incoming packets to restrict senders, receivers, applications 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detecting/reacting to DOS attacks</a:t>
            </a:r>
            <a:endParaRPr/>
          </a:p>
          <a:p>
            <a:pPr indent="-67309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3" name="Google Shape;9403;p65"/>
          <p:cNvSpPr/>
          <p:nvPr/>
        </p:nvSpPr>
        <p:spPr>
          <a:xfrm>
            <a:off x="1080914" y="6172356"/>
            <a:ext cx="10250759" cy="685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lots more on security (throughout, Chapter 8)</a:t>
            </a:r>
            <a:endParaRPr/>
          </a:p>
        </p:txBody>
      </p:sp>
      <p:sp>
        <p:nvSpPr>
          <p:cNvPr id="9404" name="Google Shape;9404;p6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9" name="Shape 9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" name="Google Shape;9410;p66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9411" name="Google Shape;9411;p6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12" name="Google Shape;9412;p66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9413" name="Google Shape;941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8" name="Shape 9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9" name="Google Shape;9419;p6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Protocol </a:t>
            </a:r>
            <a:r>
              <a:rPr lang="en-US"/>
              <a:t>“l</a:t>
            </a:r>
            <a:r>
              <a:rPr lang="en-US" sz="4400"/>
              <a:t>ayers</a:t>
            </a:r>
            <a:r>
              <a:rPr lang="en-US"/>
              <a:t>”</a:t>
            </a:r>
            <a:r>
              <a:rPr lang="en-US" sz="4400"/>
              <a:t> and reference </a:t>
            </a:r>
            <a:r>
              <a:rPr lang="en-US"/>
              <a:t>m</a:t>
            </a:r>
            <a:r>
              <a:rPr lang="en-US" sz="4400"/>
              <a:t>odels</a:t>
            </a:r>
            <a:endParaRPr sz="4400"/>
          </a:p>
        </p:txBody>
      </p:sp>
      <p:sp>
        <p:nvSpPr>
          <p:cNvPr id="9420" name="Google Shape;9420;p67"/>
          <p:cNvSpPr txBox="1"/>
          <p:nvPr/>
        </p:nvSpPr>
        <p:spPr>
          <a:xfrm>
            <a:off x="800566" y="1575775"/>
            <a:ext cx="5615905" cy="5049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lang="en-US" sz="3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Networks are complex,</a:t>
            </a:r>
            <a:endParaRPr/>
          </a:p>
          <a:p>
            <a:pPr indent="-222250" lvl="0" marL="352425" marR="0" rtl="0" algn="l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lang="en-US" sz="3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with many “pieces”: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links of various media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hardware, software</a:t>
            </a:r>
            <a:endParaRPr/>
          </a:p>
          <a:p>
            <a:pPr indent="-222250" lvl="0" marL="352425" marR="0" rtl="0" algn="l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1" sz="32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1" name="Google Shape;9421;p67"/>
          <p:cNvSpPr txBox="1"/>
          <p:nvPr/>
        </p:nvSpPr>
        <p:spPr>
          <a:xfrm>
            <a:off x="6584274" y="1539452"/>
            <a:ext cx="4531739" cy="4343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</a:t>
            </a:r>
            <a:r>
              <a:rPr b="0" i="0" lang="en-US" sz="2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there any hope of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organizing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structure of network?</a:t>
            </a:r>
            <a:endParaRPr/>
          </a:p>
          <a:p>
            <a:pPr indent="-223837" lvl="0" marL="5222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and/or our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networks?</a:t>
            </a:r>
            <a:endParaRPr/>
          </a:p>
        </p:txBody>
      </p:sp>
      <p:sp>
        <p:nvSpPr>
          <p:cNvPr id="9422" name="Google Shape;9422;p6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7" name="Shape 9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8" name="Google Shape;9428;p6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Example: organization of air </a:t>
            </a:r>
            <a:r>
              <a:rPr lang="en-US"/>
              <a:t>t</a:t>
            </a:r>
            <a:r>
              <a:rPr lang="en-US" sz="4400"/>
              <a:t>ravel</a:t>
            </a:r>
            <a:endParaRPr/>
          </a:p>
        </p:txBody>
      </p:sp>
      <p:sp>
        <p:nvSpPr>
          <p:cNvPr id="9429" name="Google Shape;9429;p68"/>
          <p:cNvSpPr txBox="1"/>
          <p:nvPr/>
        </p:nvSpPr>
        <p:spPr>
          <a:xfrm>
            <a:off x="2345096" y="6081243"/>
            <a:ext cx="9529651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series of steps, involving many services</a:t>
            </a:r>
            <a:endParaRPr/>
          </a:p>
        </p:txBody>
      </p:sp>
      <p:sp>
        <p:nvSpPr>
          <p:cNvPr id="9430" name="Google Shape;9430;p68"/>
          <p:cNvSpPr txBox="1"/>
          <p:nvPr/>
        </p:nvSpPr>
        <p:spPr>
          <a:xfrm>
            <a:off x="1110119" y="1935719"/>
            <a:ext cx="3719769" cy="2847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ticket (purchase)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baggage (check)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gates (load)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runway takeoff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 b="0" i="0" sz="20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1" name="Google Shape;9431;p68"/>
          <p:cNvSpPr txBox="1"/>
          <p:nvPr/>
        </p:nvSpPr>
        <p:spPr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ticket (complain)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baggage (claim)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gates (unload)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runway landing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sp>
        <p:nvSpPr>
          <p:cNvPr id="9432" name="Google Shape;9432;p68"/>
          <p:cNvSpPr txBox="1"/>
          <p:nvPr/>
        </p:nvSpPr>
        <p:spPr>
          <a:xfrm>
            <a:off x="4389746" y="4831320"/>
            <a:ext cx="3570798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sp>
        <p:nvSpPr>
          <p:cNvPr id="9433" name="Google Shape;9433;p68"/>
          <p:cNvSpPr/>
          <p:nvPr/>
        </p:nvSpPr>
        <p:spPr>
          <a:xfrm>
            <a:off x="879891" y="2080182"/>
            <a:ext cx="7827767" cy="3289301"/>
          </a:xfrm>
          <a:custGeom>
            <a:rect b="b" l="l" r="r" t="t"/>
            <a:pathLst>
              <a:path extrusionOk="0" h="10000" w="8459">
                <a:moveTo>
                  <a:pt x="0" y="0"/>
                </a:moveTo>
                <a:cubicBezTo>
                  <a:pt x="3" y="2793"/>
                  <a:pt x="7" y="5585"/>
                  <a:pt x="10" y="8378"/>
                </a:cubicBezTo>
                <a:lnTo>
                  <a:pt x="1961" y="9961"/>
                </a:lnTo>
                <a:lnTo>
                  <a:pt x="8459" y="10000"/>
                </a:ln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9434" name="Google Shape;9434;p68"/>
          <p:cNvSpPr/>
          <p:nvPr/>
        </p:nvSpPr>
        <p:spPr>
          <a:xfrm flipH="1">
            <a:off x="8627458" y="2106453"/>
            <a:ext cx="1822537" cy="3263030"/>
          </a:xfrm>
          <a:custGeom>
            <a:rect b="b" l="l" r="r" t="t"/>
            <a:pathLst>
              <a:path extrusionOk="0" h="3263030" w="1822537">
                <a:moveTo>
                  <a:pt x="1822537" y="3263030"/>
                </a:moveTo>
                <a:lnTo>
                  <a:pt x="6263" y="2743200"/>
                </a:lnTo>
                <a:cubicBezTo>
                  <a:pt x="4175" y="1828800"/>
                  <a:pt x="2088" y="914400"/>
                  <a:pt x="0" y="0"/>
                </a:cubicBez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endParaRPr/>
          </a:p>
        </p:txBody>
      </p:sp>
      <p:sp>
        <p:nvSpPr>
          <p:cNvPr id="9435" name="Google Shape;9435;p68"/>
          <p:cNvSpPr txBox="1"/>
          <p:nvPr/>
        </p:nvSpPr>
        <p:spPr>
          <a:xfrm>
            <a:off x="1882900" y="5634038"/>
            <a:ext cx="9529651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you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define/discuss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airline travel?</a:t>
            </a:r>
            <a:endParaRPr/>
          </a:p>
        </p:txBody>
      </p:sp>
      <p:cxnSp>
        <p:nvCxnSpPr>
          <p:cNvPr id="9436" name="Google Shape;9436;p68"/>
          <p:cNvCxnSpPr/>
          <p:nvPr/>
        </p:nvCxnSpPr>
        <p:spPr>
          <a:xfrm>
            <a:off x="1564598" y="1798817"/>
            <a:ext cx="760001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437" name="Google Shape;9437;p68"/>
          <p:cNvSpPr txBox="1"/>
          <p:nvPr/>
        </p:nvSpPr>
        <p:spPr>
          <a:xfrm>
            <a:off x="2473378" y="1558977"/>
            <a:ext cx="558191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transfer of person plus baggage</a:t>
            </a:r>
            <a:endParaRPr/>
          </a:p>
        </p:txBody>
      </p:sp>
      <p:grpSp>
        <p:nvGrpSpPr>
          <p:cNvPr id="9438" name="Google Shape;9438;p68"/>
          <p:cNvGrpSpPr/>
          <p:nvPr/>
        </p:nvGrpSpPr>
        <p:grpSpPr>
          <a:xfrm>
            <a:off x="4267725" y="1021517"/>
            <a:ext cx="1528763" cy="620713"/>
            <a:chOff x="-1042195" y="4302698"/>
            <a:chExt cx="1528763" cy="620713"/>
          </a:xfrm>
        </p:grpSpPr>
        <p:pic>
          <p:nvPicPr>
            <p:cNvPr descr="yylgaifm[1]" id="9439" name="Google Shape;9439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1042195" y="4463036"/>
              <a:ext cx="1528763" cy="4603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40" name="Google Shape;9440;p68"/>
            <p:cNvCxnSpPr/>
            <p:nvPr/>
          </p:nvCxnSpPr>
          <p:spPr>
            <a:xfrm>
              <a:off x="-561182" y="4302698"/>
              <a:ext cx="450850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1" name="Google Shape;9441;p68"/>
            <p:cNvCxnSpPr/>
            <p:nvPr/>
          </p:nvCxnSpPr>
          <p:spPr>
            <a:xfrm>
              <a:off x="-408782" y="4455098"/>
              <a:ext cx="450850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2" name="Google Shape;9442;p68"/>
            <p:cNvCxnSpPr/>
            <p:nvPr/>
          </p:nvCxnSpPr>
          <p:spPr>
            <a:xfrm>
              <a:off x="-256382" y="4607498"/>
              <a:ext cx="450850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43" name="Google Shape;9443;p6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8" name="Shape 9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9" name="Google Shape;9449;p69"/>
          <p:cNvGrpSpPr/>
          <p:nvPr/>
        </p:nvGrpSpPr>
        <p:grpSpPr>
          <a:xfrm>
            <a:off x="464981" y="2052861"/>
            <a:ext cx="10432006" cy="2708042"/>
            <a:chOff x="464981" y="1753061"/>
            <a:chExt cx="10432006" cy="2708042"/>
          </a:xfrm>
        </p:grpSpPr>
        <p:sp>
          <p:nvSpPr>
            <p:cNvPr id="9450" name="Google Shape;9450;p69"/>
            <p:cNvSpPr/>
            <p:nvPr/>
          </p:nvSpPr>
          <p:spPr>
            <a:xfrm>
              <a:off x="464981" y="4061418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475506" y="3495132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2" name="Google Shape;9452;p69"/>
            <p:cNvSpPr/>
            <p:nvPr/>
          </p:nvSpPr>
          <p:spPr>
            <a:xfrm>
              <a:off x="470508" y="2945434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3" name="Google Shape;9453;p69"/>
            <p:cNvSpPr/>
            <p:nvPr/>
          </p:nvSpPr>
          <p:spPr>
            <a:xfrm>
              <a:off x="471525" y="2357714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464982" y="1753061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5" name="Google Shape;9455;p69"/>
          <p:cNvGrpSpPr/>
          <p:nvPr/>
        </p:nvGrpSpPr>
        <p:grpSpPr>
          <a:xfrm>
            <a:off x="7572969" y="1945699"/>
            <a:ext cx="2929467" cy="2895601"/>
            <a:chOff x="1574800" y="1788319"/>
            <a:chExt cx="2929467" cy="2895601"/>
          </a:xfrm>
        </p:grpSpPr>
        <p:sp>
          <p:nvSpPr>
            <p:cNvPr id="9456" name="Google Shape;9456;p69"/>
            <p:cNvSpPr/>
            <p:nvPr/>
          </p:nvSpPr>
          <p:spPr>
            <a:xfrm>
              <a:off x="1591733" y="1788319"/>
              <a:ext cx="2794000" cy="289560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57" name="Google Shape;9457;p69"/>
            <p:cNvCxnSpPr/>
            <p:nvPr/>
          </p:nvCxnSpPr>
          <p:spPr>
            <a:xfrm>
              <a:off x="1574800" y="2421466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58" name="Google Shape;9458;p69"/>
            <p:cNvCxnSpPr/>
            <p:nvPr/>
          </p:nvCxnSpPr>
          <p:spPr>
            <a:xfrm>
              <a:off x="1574800" y="3009694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59" name="Google Shape;9459;p69"/>
            <p:cNvCxnSpPr/>
            <p:nvPr/>
          </p:nvCxnSpPr>
          <p:spPr>
            <a:xfrm>
              <a:off x="1574800" y="3581400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60" name="Google Shape;9460;p69"/>
            <p:cNvCxnSpPr/>
            <p:nvPr/>
          </p:nvCxnSpPr>
          <p:spPr>
            <a:xfrm>
              <a:off x="1574800" y="4115129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461" name="Google Shape;9461;p69"/>
          <p:cNvSpPr/>
          <p:nvPr/>
        </p:nvSpPr>
        <p:spPr>
          <a:xfrm>
            <a:off x="965209" y="1935719"/>
            <a:ext cx="2794000" cy="289560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2" name="Google Shape;9462;p6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Example: organization of air </a:t>
            </a:r>
            <a:r>
              <a:rPr lang="en-US"/>
              <a:t>t</a:t>
            </a:r>
            <a:r>
              <a:rPr lang="en-US" sz="4400"/>
              <a:t>ravel</a:t>
            </a:r>
            <a:endParaRPr/>
          </a:p>
        </p:txBody>
      </p:sp>
      <p:sp>
        <p:nvSpPr>
          <p:cNvPr id="9463" name="Google Shape;9463;p69"/>
          <p:cNvSpPr txBox="1"/>
          <p:nvPr/>
        </p:nvSpPr>
        <p:spPr>
          <a:xfrm>
            <a:off x="1110119" y="1935719"/>
            <a:ext cx="2616935" cy="284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ticket (purchase)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baggage (check)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gates (load)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runway takeoff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4" name="Google Shape;9464;p69"/>
          <p:cNvSpPr txBox="1"/>
          <p:nvPr/>
        </p:nvSpPr>
        <p:spPr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ticket (complain)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baggage (claim)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gates (unload)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runway landing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cxnSp>
        <p:nvCxnSpPr>
          <p:cNvPr id="9465" name="Google Shape;9465;p69"/>
          <p:cNvCxnSpPr/>
          <p:nvPr/>
        </p:nvCxnSpPr>
        <p:spPr>
          <a:xfrm>
            <a:off x="948276" y="2568866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66" name="Google Shape;9466;p69"/>
          <p:cNvCxnSpPr/>
          <p:nvPr/>
        </p:nvCxnSpPr>
        <p:spPr>
          <a:xfrm>
            <a:off x="948276" y="3157094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67" name="Google Shape;9467;p69"/>
          <p:cNvCxnSpPr/>
          <p:nvPr/>
        </p:nvCxnSpPr>
        <p:spPr>
          <a:xfrm>
            <a:off x="948276" y="3728800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68" name="Google Shape;9468;p69"/>
          <p:cNvCxnSpPr/>
          <p:nvPr/>
        </p:nvCxnSpPr>
        <p:spPr>
          <a:xfrm>
            <a:off x="948276" y="4262529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69" name="Google Shape;9469;p69"/>
          <p:cNvSpPr/>
          <p:nvPr/>
        </p:nvSpPr>
        <p:spPr>
          <a:xfrm>
            <a:off x="4260623" y="4272051"/>
            <a:ext cx="2794000" cy="5687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0" name="Google Shape;9470;p69"/>
          <p:cNvSpPr txBox="1"/>
          <p:nvPr/>
        </p:nvSpPr>
        <p:spPr>
          <a:xfrm>
            <a:off x="4453486" y="4300858"/>
            <a:ext cx="25112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grpSp>
        <p:nvGrpSpPr>
          <p:cNvPr id="9471" name="Google Shape;9471;p69"/>
          <p:cNvGrpSpPr/>
          <p:nvPr/>
        </p:nvGrpSpPr>
        <p:grpSpPr>
          <a:xfrm>
            <a:off x="3948545" y="1999560"/>
            <a:ext cx="3522823" cy="2811596"/>
            <a:chOff x="3948545" y="1699760"/>
            <a:chExt cx="3522823" cy="2811596"/>
          </a:xfrm>
        </p:grpSpPr>
        <p:sp>
          <p:nvSpPr>
            <p:cNvPr id="9472" name="Google Shape;9472;p69"/>
            <p:cNvSpPr txBox="1"/>
            <p:nvPr/>
          </p:nvSpPr>
          <p:spPr>
            <a:xfrm>
              <a:off x="4400060" y="1699760"/>
              <a:ext cx="25074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ticketing service</a:t>
              </a:r>
              <a:endParaRPr/>
            </a:p>
          </p:txBody>
        </p:sp>
        <p:sp>
          <p:nvSpPr>
            <p:cNvPr id="9473" name="Google Shape;9473;p69"/>
            <p:cNvSpPr txBox="1"/>
            <p:nvPr/>
          </p:nvSpPr>
          <p:spPr>
            <a:xfrm>
              <a:off x="4384331" y="2292643"/>
              <a:ext cx="25421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baggage service</a:t>
              </a:r>
              <a:endParaRPr/>
            </a:p>
          </p:txBody>
        </p:sp>
        <p:sp>
          <p:nvSpPr>
            <p:cNvPr id="9474" name="Google Shape;9474;p69"/>
            <p:cNvSpPr txBox="1"/>
            <p:nvPr/>
          </p:nvSpPr>
          <p:spPr>
            <a:xfrm>
              <a:off x="4686266" y="2872078"/>
              <a:ext cx="192110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gate service</a:t>
              </a:r>
              <a:endParaRPr/>
            </a:p>
          </p:txBody>
        </p:sp>
        <p:sp>
          <p:nvSpPr>
            <p:cNvPr id="9475" name="Google Shape;9475;p69"/>
            <p:cNvSpPr txBox="1"/>
            <p:nvPr/>
          </p:nvSpPr>
          <p:spPr>
            <a:xfrm>
              <a:off x="4485939" y="3451513"/>
              <a:ext cx="23542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runway service</a:t>
              </a:r>
              <a:endParaRPr/>
            </a:p>
          </p:txBody>
        </p:sp>
        <p:grpSp>
          <p:nvGrpSpPr>
            <p:cNvPr id="9476" name="Google Shape;9476;p69"/>
            <p:cNvGrpSpPr/>
            <p:nvPr/>
          </p:nvGrpSpPr>
          <p:grpSpPr>
            <a:xfrm>
              <a:off x="3948545" y="3988136"/>
              <a:ext cx="3522823" cy="523220"/>
              <a:chOff x="3976681" y="3974068"/>
              <a:chExt cx="3522823" cy="523220"/>
            </a:xfrm>
          </p:grpSpPr>
          <p:sp>
            <p:nvSpPr>
              <p:cNvPr id="9477" name="Google Shape;9477;p69"/>
              <p:cNvSpPr/>
              <p:nvPr/>
            </p:nvSpPr>
            <p:spPr>
              <a:xfrm>
                <a:off x="3976681" y="4046279"/>
                <a:ext cx="3522823" cy="402622"/>
              </a:xfrm>
              <a:prstGeom prst="rect">
                <a:avLst/>
              </a:pr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8" name="Google Shape;9478;p69"/>
              <p:cNvSpPr txBox="1"/>
              <p:nvPr/>
            </p:nvSpPr>
            <p:spPr>
              <a:xfrm>
                <a:off x="4506558" y="3974068"/>
                <a:ext cx="23273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routing service</a:t>
                </a:r>
                <a:endParaRPr/>
              </a:p>
            </p:txBody>
          </p:sp>
        </p:grpSp>
      </p:grpSp>
      <p:sp>
        <p:nvSpPr>
          <p:cNvPr id="9479" name="Google Shape;9479;p69"/>
          <p:cNvSpPr txBox="1"/>
          <p:nvPr/>
        </p:nvSpPr>
        <p:spPr>
          <a:xfrm>
            <a:off x="2393447" y="5094287"/>
            <a:ext cx="7613650" cy="176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layers: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layer implements a service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its own internal-layer actions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relying on services provided by layer below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0" name="Google Shape;9480;p6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7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1648" name="Google Shape;1648;p7"/>
          <p:cNvSpPr txBox="1"/>
          <p:nvPr/>
        </p:nvSpPr>
        <p:spPr>
          <a:xfrm>
            <a:off x="844202" y="1490089"/>
            <a:ext cx="3581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Human protocols: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“what’s the time?”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have a question”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7"/>
          <p:cNvSpPr txBox="1"/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protocols: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(devices) rather than humans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communication activity in Internet governed by protocols</a:t>
            </a:r>
            <a:endParaRPr/>
          </a:p>
        </p:txBody>
      </p:sp>
      <p:grpSp>
        <p:nvGrpSpPr>
          <p:cNvPr id="1650" name="Google Shape;1650;p7"/>
          <p:cNvGrpSpPr/>
          <p:nvPr/>
        </p:nvGrpSpPr>
        <p:grpSpPr>
          <a:xfrm>
            <a:off x="5192221" y="3708643"/>
            <a:ext cx="5860823" cy="2568587"/>
            <a:chOff x="5573361" y="3999310"/>
            <a:chExt cx="5860823" cy="2568587"/>
          </a:xfrm>
        </p:grpSpPr>
        <p:sp>
          <p:nvSpPr>
            <p:cNvPr id="1651" name="Google Shape;1651;p7"/>
            <p:cNvSpPr/>
            <p:nvPr/>
          </p:nvSpPr>
          <p:spPr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80"/>
                <a:buFont typeface="Noto Sans Symbols"/>
                <a:buNone/>
              </a:pP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Protocols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define the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format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order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of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messages sent and received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among network entities, and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actions taken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message transmission, receipt</a:t>
              </a:r>
              <a:r>
                <a:rPr i="1" lang="en-US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5653745" y="3999310"/>
              <a:ext cx="5780439" cy="2362200"/>
            </a:xfrm>
            <a:prstGeom prst="rect">
              <a:avLst/>
            </a:prstGeom>
            <a:noFill/>
            <a:ln cap="flat" cmpd="sng" w="19050">
              <a:solidFill>
                <a:srgbClr val="0000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53" name="Google Shape;1653;p7"/>
          <p:cNvSpPr txBox="1"/>
          <p:nvPr/>
        </p:nvSpPr>
        <p:spPr>
          <a:xfrm>
            <a:off x="952500" y="3843823"/>
            <a:ext cx="3581400" cy="206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messages sent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actions taken when message received, or other events</a:t>
            </a:r>
            <a:endParaRPr/>
          </a:p>
        </p:txBody>
      </p:sp>
      <p:sp>
        <p:nvSpPr>
          <p:cNvPr id="1654" name="Google Shape;1654;p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5" name="Shape 9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6" name="Google Shape;9486;p7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Why layering?</a:t>
            </a:r>
            <a:endParaRPr sz="4400"/>
          </a:p>
        </p:txBody>
      </p:sp>
      <p:sp>
        <p:nvSpPr>
          <p:cNvPr id="9487" name="Google Shape;9487;p70"/>
          <p:cNvSpPr txBox="1"/>
          <p:nvPr/>
        </p:nvSpPr>
        <p:spPr>
          <a:xfrm>
            <a:off x="780297" y="1203575"/>
            <a:ext cx="10162523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Approach to designing/discussing complex systems:</a:t>
            </a:r>
            <a:endParaRPr/>
          </a:p>
        </p:txBody>
      </p:sp>
      <p:sp>
        <p:nvSpPr>
          <p:cNvPr id="9488" name="Google Shape;9488;p70"/>
          <p:cNvSpPr txBox="1"/>
          <p:nvPr/>
        </p:nvSpPr>
        <p:spPr>
          <a:xfrm>
            <a:off x="722834" y="1935296"/>
            <a:ext cx="7431816" cy="4345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5730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explicit structure allows identification, relationship of system’s pieces</a:t>
            </a:r>
            <a:endParaRPr/>
          </a:p>
          <a:p>
            <a:pPr indent="-355600" lvl="1" marL="98266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layered 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reference model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discussion</a:t>
            </a:r>
            <a:endParaRPr/>
          </a:p>
          <a:p>
            <a:pPr indent="-355600" lvl="0" marL="5730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modularization eases maintenance, updating of system</a:t>
            </a:r>
            <a:endParaRPr/>
          </a:p>
          <a:p>
            <a:pPr indent="-355600" lvl="1" marL="98266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in layer's service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transparent to rest of system</a:t>
            </a:r>
            <a:endParaRPr/>
          </a:p>
          <a:p>
            <a:pPr indent="-355600" lvl="1" marL="98266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e.g., change in gate procedure doesn’t affect rest of system</a:t>
            </a:r>
            <a:endParaRPr/>
          </a:p>
        </p:txBody>
      </p:sp>
      <p:sp>
        <p:nvSpPr>
          <p:cNvPr id="9489" name="Google Shape;9489;p7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4" name="Shape 9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5" name="Google Shape;9495;p7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Layered Internet protocol </a:t>
            </a:r>
            <a:r>
              <a:rPr lang="en-US"/>
              <a:t>s</a:t>
            </a:r>
            <a:r>
              <a:rPr lang="en-US" sz="4400"/>
              <a:t>tack</a:t>
            </a:r>
            <a:endParaRPr sz="4400"/>
          </a:p>
        </p:txBody>
      </p:sp>
      <p:sp>
        <p:nvSpPr>
          <p:cNvPr id="9496" name="Google Shape;9496;p71"/>
          <p:cNvSpPr txBox="1"/>
          <p:nvPr/>
        </p:nvSpPr>
        <p:spPr>
          <a:xfrm>
            <a:off x="979383" y="1472008"/>
            <a:ext cx="7368749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application: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supporting network applications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HTTP, IMAP, SMTP, DNS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transport: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process-process data transfer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TCP, UDP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of datagrams from source to destination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IP, routing protocols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link: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transfer between neighboring  network elements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Ethernet, 802.11 (WiFi), PPP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physical: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 “on the wire”</a:t>
            </a:r>
            <a:endParaRPr/>
          </a:p>
        </p:txBody>
      </p:sp>
      <p:sp>
        <p:nvSpPr>
          <p:cNvPr id="9497" name="Google Shape;9497;p71"/>
          <p:cNvSpPr/>
          <p:nvPr/>
        </p:nvSpPr>
        <p:spPr>
          <a:xfrm>
            <a:off x="8913284" y="1902006"/>
            <a:ext cx="1892300" cy="3530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04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3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8" name="Google Shape;9498;p71"/>
          <p:cNvSpPr txBox="1"/>
          <p:nvPr/>
        </p:nvSpPr>
        <p:spPr>
          <a:xfrm>
            <a:off x="9503820" y="4217549"/>
            <a:ext cx="700833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/>
          </a:p>
        </p:txBody>
      </p:sp>
      <p:cxnSp>
        <p:nvCxnSpPr>
          <p:cNvPr id="9499" name="Google Shape;9499;p71"/>
          <p:cNvCxnSpPr/>
          <p:nvPr/>
        </p:nvCxnSpPr>
        <p:spPr>
          <a:xfrm>
            <a:off x="8906934" y="263769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0" name="Google Shape;9500;p71"/>
          <p:cNvCxnSpPr/>
          <p:nvPr/>
        </p:nvCxnSpPr>
        <p:spPr>
          <a:xfrm>
            <a:off x="8906934" y="334254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1" name="Google Shape;9501;p71"/>
          <p:cNvCxnSpPr/>
          <p:nvPr/>
        </p:nvCxnSpPr>
        <p:spPr>
          <a:xfrm>
            <a:off x="8906934" y="405374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2" name="Google Shape;9502;p71"/>
          <p:cNvCxnSpPr/>
          <p:nvPr/>
        </p:nvCxnSpPr>
        <p:spPr>
          <a:xfrm>
            <a:off x="8906934" y="476494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3" name="Google Shape;9503;p71"/>
          <p:cNvSpPr txBox="1"/>
          <p:nvPr/>
        </p:nvSpPr>
        <p:spPr>
          <a:xfrm>
            <a:off x="8942478" y="2070093"/>
            <a:ext cx="1795813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  <p:sp>
        <p:nvSpPr>
          <p:cNvPr id="9504" name="Google Shape;9504;p71"/>
          <p:cNvSpPr txBox="1"/>
          <p:nvPr/>
        </p:nvSpPr>
        <p:spPr>
          <a:xfrm>
            <a:off x="9139934" y="3510968"/>
            <a:ext cx="1400896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9505" name="Google Shape;9505;p71"/>
          <p:cNvSpPr txBox="1"/>
          <p:nvPr/>
        </p:nvSpPr>
        <p:spPr>
          <a:xfrm>
            <a:off x="9024889" y="2776676"/>
            <a:ext cx="1547860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9506" name="Google Shape;9506;p71"/>
          <p:cNvSpPr txBox="1"/>
          <p:nvPr/>
        </p:nvSpPr>
        <p:spPr>
          <a:xfrm>
            <a:off x="9197943" y="4884466"/>
            <a:ext cx="1340302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physical</a:t>
            </a:r>
            <a:endParaRPr/>
          </a:p>
        </p:txBody>
      </p:sp>
      <p:grpSp>
        <p:nvGrpSpPr>
          <p:cNvPr id="9507" name="Google Shape;9507;p71"/>
          <p:cNvGrpSpPr/>
          <p:nvPr/>
        </p:nvGrpSpPr>
        <p:grpSpPr>
          <a:xfrm>
            <a:off x="8931728" y="1894114"/>
            <a:ext cx="1877786" cy="734786"/>
            <a:chOff x="8980714" y="751114"/>
            <a:chExt cx="1877786" cy="734786"/>
          </a:xfrm>
        </p:grpSpPr>
        <p:sp>
          <p:nvSpPr>
            <p:cNvPr id="9508" name="Google Shape;9508;p71"/>
            <p:cNvSpPr/>
            <p:nvPr/>
          </p:nvSpPr>
          <p:spPr>
            <a:xfrm>
              <a:off x="8980714" y="751114"/>
              <a:ext cx="1877786" cy="7347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9" name="Google Shape;9509;p71"/>
            <p:cNvSpPr txBox="1"/>
            <p:nvPr/>
          </p:nvSpPr>
          <p:spPr>
            <a:xfrm>
              <a:off x="9029564" y="899878"/>
              <a:ext cx="1795813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</p:txBody>
        </p:sp>
      </p:grpSp>
      <p:grpSp>
        <p:nvGrpSpPr>
          <p:cNvPr id="9510" name="Google Shape;9510;p71"/>
          <p:cNvGrpSpPr/>
          <p:nvPr/>
        </p:nvGrpSpPr>
        <p:grpSpPr>
          <a:xfrm>
            <a:off x="8933979" y="2649498"/>
            <a:ext cx="1861418" cy="688224"/>
            <a:chOff x="8993850" y="766270"/>
            <a:chExt cx="1861418" cy="688224"/>
          </a:xfrm>
        </p:grpSpPr>
        <p:sp>
          <p:nvSpPr>
            <p:cNvPr id="9511" name="Google Shape;9511;p71"/>
            <p:cNvSpPr/>
            <p:nvPr/>
          </p:nvSpPr>
          <p:spPr>
            <a:xfrm>
              <a:off x="8993850" y="766270"/>
              <a:ext cx="1861418" cy="688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2" name="Google Shape;9512;p71"/>
            <p:cNvSpPr txBox="1"/>
            <p:nvPr/>
          </p:nvSpPr>
          <p:spPr>
            <a:xfrm>
              <a:off x="9153542" y="899878"/>
              <a:ext cx="1547860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</p:txBody>
        </p:sp>
      </p:grpSp>
      <p:grpSp>
        <p:nvGrpSpPr>
          <p:cNvPr id="9513" name="Google Shape;9513;p71"/>
          <p:cNvGrpSpPr/>
          <p:nvPr/>
        </p:nvGrpSpPr>
        <p:grpSpPr>
          <a:xfrm>
            <a:off x="8931286" y="3357646"/>
            <a:ext cx="1861418" cy="677992"/>
            <a:chOff x="8993850" y="766270"/>
            <a:chExt cx="1861418" cy="677992"/>
          </a:xfrm>
        </p:grpSpPr>
        <p:sp>
          <p:nvSpPr>
            <p:cNvPr id="9514" name="Google Shape;9514;p71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5" name="Google Shape;9515;p71"/>
            <p:cNvSpPr txBox="1"/>
            <p:nvPr/>
          </p:nvSpPr>
          <p:spPr>
            <a:xfrm>
              <a:off x="9227024" y="899878"/>
              <a:ext cx="1400896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</p:grpSp>
      <p:grpSp>
        <p:nvGrpSpPr>
          <p:cNvPr id="9516" name="Google Shape;9516;p71"/>
          <p:cNvGrpSpPr/>
          <p:nvPr/>
        </p:nvGrpSpPr>
        <p:grpSpPr>
          <a:xfrm>
            <a:off x="8931824" y="4072257"/>
            <a:ext cx="1861418" cy="677992"/>
            <a:chOff x="8993850" y="766270"/>
            <a:chExt cx="1861418" cy="677992"/>
          </a:xfrm>
        </p:grpSpPr>
        <p:sp>
          <p:nvSpPr>
            <p:cNvPr id="9517" name="Google Shape;9517;p71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8" name="Google Shape;9518;p71"/>
            <p:cNvSpPr txBox="1"/>
            <p:nvPr/>
          </p:nvSpPr>
          <p:spPr>
            <a:xfrm>
              <a:off x="9577056" y="899878"/>
              <a:ext cx="700834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</p:txBody>
        </p:sp>
      </p:grpSp>
      <p:grpSp>
        <p:nvGrpSpPr>
          <p:cNvPr id="9519" name="Google Shape;9519;p71"/>
          <p:cNvGrpSpPr/>
          <p:nvPr/>
        </p:nvGrpSpPr>
        <p:grpSpPr>
          <a:xfrm>
            <a:off x="8925900" y="4785252"/>
            <a:ext cx="1861418" cy="639758"/>
            <a:chOff x="8993850" y="784041"/>
            <a:chExt cx="1861418" cy="639758"/>
          </a:xfrm>
        </p:grpSpPr>
        <p:sp>
          <p:nvSpPr>
            <p:cNvPr id="9520" name="Google Shape;9520;p71"/>
            <p:cNvSpPr/>
            <p:nvPr/>
          </p:nvSpPr>
          <p:spPr>
            <a:xfrm>
              <a:off x="8993850" y="784041"/>
              <a:ext cx="1861418" cy="6397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1" name="Google Shape;9521;p71"/>
            <p:cNvSpPr txBox="1"/>
            <p:nvPr/>
          </p:nvSpPr>
          <p:spPr>
            <a:xfrm>
              <a:off x="9257324" y="899878"/>
              <a:ext cx="1340303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/>
            </a:p>
          </p:txBody>
        </p:sp>
      </p:grpSp>
      <p:sp>
        <p:nvSpPr>
          <p:cNvPr id="9522" name="Google Shape;9522;p7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7" name="Shape 9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Google Shape;9528;p72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9" name="Google Shape;9529;p7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530" name="Google Shape;9530;p72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531" name="Google Shape;9531;p72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2" name="Google Shape;9532;p72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533" name="Google Shape;9533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34" name="Google Shape;9534;p7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35" name="Google Shape;9535;p72"/>
          <p:cNvSpPr txBox="1"/>
          <p:nvPr/>
        </p:nvSpPr>
        <p:spPr>
          <a:xfrm>
            <a:off x="3462727" y="3394795"/>
            <a:ext cx="5831174" cy="208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5275" lvl="0" marL="295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application-layer message, M, with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layer-layer header H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create a transport-layer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baseline="-25000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1" marL="574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by transport layer protocol to implement its service</a:t>
            </a:r>
            <a:endParaRPr b="0" baseline="-2500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6" name="Google Shape;9536;p72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537" name="Google Shape;9537;p72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8" name="Google Shape;9538;p72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39" name="Google Shape;9539;p72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40" name="Google Shape;9540;p72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41" name="Google Shape;9541;p72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42" name="Google Shape;9542;p72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543" name="Google Shape;9543;p72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544" name="Google Shape;9544;p7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5" name="Google Shape;9545;p7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6" name="Google Shape;9546;p7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7" name="Google Shape;9547;p7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8" name="Google Shape;9548;p7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49" name="Google Shape;9549;p7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550" name="Google Shape;9550;p7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1" name="Google Shape;9551;p7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52" name="Google Shape;9552;p7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3" name="Google Shape;9553;p7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554" name="Google Shape;9554;p7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5" name="Google Shape;9555;p7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56" name="Google Shape;9556;p7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7" name="Google Shape;9557;p7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8" name="Google Shape;9558;p7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559" name="Google Shape;9559;p7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0" name="Google Shape;9560;p7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61" name="Google Shape;9561;p7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62" name="Google Shape;9562;p7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563" name="Google Shape;9563;p7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4" name="Google Shape;9564;p7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65" name="Google Shape;9565;p7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6" name="Google Shape;9566;p7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7" name="Google Shape;9567;p7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8" name="Google Shape;9568;p7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9" name="Google Shape;9569;p7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0" name="Google Shape;9570;p7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1" name="Google Shape;9571;p7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2" name="Google Shape;9572;p7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3" name="Google Shape;9573;p7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4" name="Google Shape;9574;p7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5" name="Google Shape;9575;p7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76" name="Google Shape;9576;p72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77" name="Google Shape;9577;p72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578" name="Google Shape;9578;p72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9" name="Google Shape;9579;p72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80" name="Google Shape;9580;p72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81" name="Google Shape;9581;p72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82" name="Google Shape;9582;p72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83" name="Google Shape;9583;p72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584" name="Google Shape;9584;p72"/>
          <p:cNvGrpSpPr/>
          <p:nvPr/>
        </p:nvGrpSpPr>
        <p:grpSpPr>
          <a:xfrm>
            <a:off x="3211642" y="2368401"/>
            <a:ext cx="5768716" cy="914472"/>
            <a:chOff x="3211642" y="2368401"/>
            <a:chExt cx="5768716" cy="914472"/>
          </a:xfrm>
        </p:grpSpPr>
        <p:cxnSp>
          <p:nvCxnSpPr>
            <p:cNvPr id="9585" name="Google Shape;9585;p72"/>
            <p:cNvCxnSpPr/>
            <p:nvPr/>
          </p:nvCxnSpPr>
          <p:spPr>
            <a:xfrm>
              <a:off x="3211642" y="2610788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586" name="Google Shape;9586;p72"/>
            <p:cNvSpPr txBox="1"/>
            <p:nvPr/>
          </p:nvSpPr>
          <p:spPr>
            <a:xfrm>
              <a:off x="3359490" y="2717590"/>
              <a:ext cx="5620868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Transport-layer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protocol transfers M (e.g., reliably) from one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another, using services of network layer</a:t>
              </a:r>
              <a:endParaRPr/>
            </a:p>
          </p:txBody>
        </p:sp>
        <p:sp>
          <p:nvSpPr>
            <p:cNvPr id="9587" name="Google Shape;9587;p72"/>
            <p:cNvSpPr/>
            <p:nvPr/>
          </p:nvSpPr>
          <p:spPr>
            <a:xfrm>
              <a:off x="5584583" y="2368401"/>
              <a:ext cx="971760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88" name="Google Shape;9588;p72"/>
            <p:cNvGrpSpPr/>
            <p:nvPr/>
          </p:nvGrpSpPr>
          <p:grpSpPr>
            <a:xfrm>
              <a:off x="5690803" y="2434313"/>
              <a:ext cx="908050" cy="301625"/>
              <a:chOff x="1848" y="2046"/>
              <a:chExt cx="572" cy="190"/>
            </a:xfrm>
          </p:grpSpPr>
          <p:grpSp>
            <p:nvGrpSpPr>
              <p:cNvPr id="9589" name="Google Shape;9589;p72"/>
              <p:cNvGrpSpPr/>
              <p:nvPr/>
            </p:nvGrpSpPr>
            <p:grpSpPr>
              <a:xfrm>
                <a:off x="1848" y="2047"/>
                <a:ext cx="187" cy="184"/>
                <a:chOff x="1959" y="2058"/>
                <a:chExt cx="187" cy="184"/>
              </a:xfrm>
            </p:grpSpPr>
            <p:sp>
              <p:nvSpPr>
                <p:cNvPr id="9590" name="Google Shape;9590;p72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1" name="Google Shape;9591;p72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9592" name="Google Shape;9592;p72"/>
              <p:cNvGrpSpPr/>
              <p:nvPr/>
            </p:nvGrpSpPr>
            <p:grpSpPr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9593" name="Google Shape;9593;p72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4" name="Google Shape;9594;p72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</p:grpSp>
      <p:sp>
        <p:nvSpPr>
          <p:cNvPr id="9595" name="Google Shape;9595;p72"/>
          <p:cNvSpPr txBox="1"/>
          <p:nvPr/>
        </p:nvSpPr>
        <p:spPr>
          <a:xfrm>
            <a:off x="3375461" y="1789390"/>
            <a:ext cx="5618811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Application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exchanges </a:t>
            </a: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messages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implement some application service using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transport layer</a:t>
            </a:r>
            <a:endParaRPr/>
          </a:p>
        </p:txBody>
      </p:sp>
      <p:grpSp>
        <p:nvGrpSpPr>
          <p:cNvPr id="9596" name="Google Shape;9596;p72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597" name="Google Shape;9597;p72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598" name="Google Shape;9598;p72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99" name="Google Shape;9599;p72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600" name="Google Shape;9600;p72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1" name="Google Shape;9601;p72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602" name="Google Shape;9602;p72"/>
          <p:cNvSpPr txBox="1"/>
          <p:nvPr/>
        </p:nvSpPr>
        <p:spPr>
          <a:xfrm>
            <a:off x="6982691" y="-781396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3" name="Google Shape;9603;p7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8" name="Shape 9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9" name="Google Shape;9609;p73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0" name="Google Shape;9610;p7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611" name="Google Shape;9611;p73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612" name="Google Shape;9612;p73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3" name="Google Shape;9613;p73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614" name="Google Shape;9614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5" name="Google Shape;9615;p7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16" name="Google Shape;9616;p73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617" name="Google Shape;9617;p73"/>
          <p:cNvSpPr txBox="1"/>
          <p:nvPr/>
        </p:nvSpPr>
        <p:spPr>
          <a:xfrm>
            <a:off x="3359490" y="2717590"/>
            <a:ext cx="5620868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M (e.g., reliably) from one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another, using services of network layer</a:t>
            </a:r>
            <a:endParaRPr/>
          </a:p>
        </p:txBody>
      </p:sp>
      <p:sp>
        <p:nvSpPr>
          <p:cNvPr id="9618" name="Google Shape;9618;p73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9" name="Google Shape;9619;p73"/>
          <p:cNvGrpSpPr/>
          <p:nvPr/>
        </p:nvGrpSpPr>
        <p:grpSpPr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9620" name="Google Shape;9620;p73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9621" name="Google Shape;9621;p73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2" name="Google Shape;9622;p73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9623" name="Google Shape;9623;p73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624" name="Google Shape;9624;p73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5" name="Google Shape;9625;p73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626" name="Google Shape;9626;p73"/>
          <p:cNvSpPr txBox="1"/>
          <p:nvPr/>
        </p:nvSpPr>
        <p:spPr>
          <a:xfrm>
            <a:off x="3462727" y="4339175"/>
            <a:ext cx="5831174" cy="208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5275" lvl="0" marL="295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transport-layer segment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[H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M]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network layer-layer header H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a network-layer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datagram </a:t>
            </a:r>
            <a:endParaRPr/>
          </a:p>
          <a:p>
            <a:pPr indent="-231775" lvl="1" marL="574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by network layer protocol to implement its service</a:t>
            </a:r>
            <a:endParaRPr b="0" baseline="-2500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27" name="Google Shape;9627;p73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628" name="Google Shape;9628;p73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9" name="Google Shape;9629;p73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30" name="Google Shape;9630;p73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31" name="Google Shape;9631;p73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32" name="Google Shape;9632;p73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33" name="Google Shape;9633;p73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634" name="Google Shape;9634;p73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635" name="Google Shape;9635;p7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6" name="Google Shape;9636;p73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7" name="Google Shape;9637;p7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8" name="Google Shape;9638;p7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9" name="Google Shape;9639;p73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40" name="Google Shape;9640;p73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641" name="Google Shape;9641;p73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2" name="Google Shape;9642;p73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43" name="Google Shape;9643;p73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44" name="Google Shape;9644;p73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645" name="Google Shape;9645;p73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6" name="Google Shape;9646;p73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47" name="Google Shape;9647;p73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8" name="Google Shape;9648;p73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49" name="Google Shape;9649;p73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650" name="Google Shape;9650;p73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1" name="Google Shape;9651;p73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52" name="Google Shape;9652;p7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3" name="Google Shape;9653;p73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654" name="Google Shape;9654;p73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5" name="Google Shape;9655;p73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56" name="Google Shape;9656;p73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7" name="Google Shape;9657;p7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8" name="Google Shape;9658;p7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9" name="Google Shape;9659;p73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0" name="Google Shape;9660;p7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1" name="Google Shape;9661;p73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2" name="Google Shape;9662;p73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3" name="Google Shape;9663;p73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4" name="Google Shape;9664;p73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5" name="Google Shape;9665;p73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6" name="Google Shape;9666;p73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7" name="Google Shape;9667;p73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68" name="Google Shape;9668;p73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669" name="Google Shape;9669;p73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670" name="Google Shape;9670;p73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71" name="Google Shape;9671;p73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672" name="Google Shape;9672;p73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3" name="Google Shape;9673;p73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674" name="Google Shape;9674;p73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675" name="Google Shape;9675;p73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6" name="Google Shape;9676;p73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77" name="Google Shape;9677;p73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78" name="Google Shape;9678;p73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79" name="Google Shape;9679;p73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80" name="Google Shape;9680;p73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681" name="Google Shape;9681;p73"/>
          <p:cNvGrpSpPr/>
          <p:nvPr/>
        </p:nvGrpSpPr>
        <p:grpSpPr>
          <a:xfrm>
            <a:off x="3211642" y="3319499"/>
            <a:ext cx="5882482" cy="895263"/>
            <a:chOff x="3211642" y="3319499"/>
            <a:chExt cx="5882482" cy="895263"/>
          </a:xfrm>
        </p:grpSpPr>
        <p:cxnSp>
          <p:nvCxnSpPr>
            <p:cNvPr id="9682" name="Google Shape;9682;p73"/>
            <p:cNvCxnSpPr/>
            <p:nvPr/>
          </p:nvCxnSpPr>
          <p:spPr>
            <a:xfrm>
              <a:off x="3211642" y="3542677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683" name="Google Shape;9683;p73"/>
            <p:cNvSpPr/>
            <p:nvPr/>
          </p:nvSpPr>
          <p:spPr>
            <a:xfrm>
              <a:off x="5356172" y="3319499"/>
              <a:ext cx="1210365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84" name="Google Shape;9684;p73"/>
            <p:cNvGrpSpPr/>
            <p:nvPr/>
          </p:nvGrpSpPr>
          <p:grpSpPr>
            <a:xfrm>
              <a:off x="5418625" y="3360607"/>
              <a:ext cx="1058375" cy="307296"/>
              <a:chOff x="5509436" y="3287899"/>
              <a:chExt cx="1058375" cy="307296"/>
            </a:xfrm>
          </p:grpSpPr>
          <p:grpSp>
            <p:nvGrpSpPr>
              <p:cNvPr id="9685" name="Google Shape;9685;p73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686" name="Google Shape;9686;p73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7" name="Google Shape;9687;p73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688" name="Google Shape;9688;p73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689" name="Google Shape;9689;p73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690" name="Google Shape;9690;p73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91" name="Google Shape;9691;p73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692" name="Google Shape;9692;p73"/>
            <p:cNvSpPr txBox="1"/>
            <p:nvPr/>
          </p:nvSpPr>
          <p:spPr>
            <a:xfrm>
              <a:off x="3359490" y="3649479"/>
              <a:ext cx="5734634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Network-layer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protocol transfers transport-layer segment [H</a:t>
              </a:r>
              <a:r>
                <a:rPr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| M] from one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host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another, using link layer services</a:t>
              </a:r>
              <a:endParaRPr/>
            </a:p>
          </p:txBody>
        </p:sp>
      </p:grpSp>
      <p:sp>
        <p:nvSpPr>
          <p:cNvPr id="9693" name="Google Shape;9693;p7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8" name="Shape 9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9" name="Google Shape;9699;p74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0" name="Google Shape;9700;p7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701" name="Google Shape;9701;p74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702" name="Google Shape;9702;p74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03" name="Google Shape;9703;p74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704" name="Google Shape;9704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05" name="Google Shape;9705;p7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06" name="Google Shape;9706;p74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707" name="Google Shape;9707;p74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08" name="Google Shape;9708;p74"/>
          <p:cNvGrpSpPr/>
          <p:nvPr/>
        </p:nvGrpSpPr>
        <p:grpSpPr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9709" name="Google Shape;9709;p74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9710" name="Google Shape;9710;p74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1" name="Google Shape;9711;p74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9712" name="Google Shape;9712;p74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713" name="Google Shape;9713;p74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4" name="Google Shape;9714;p74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715" name="Google Shape;9715;p74"/>
          <p:cNvSpPr txBox="1"/>
          <p:nvPr/>
        </p:nvSpPr>
        <p:spPr>
          <a:xfrm>
            <a:off x="3371603" y="5096823"/>
            <a:ext cx="5831174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5275" lvl="0" marL="295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network datagram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[H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[H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|M],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link-layer header H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a link-layer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frame </a:t>
            </a:r>
            <a:endParaRPr/>
          </a:p>
        </p:txBody>
      </p:sp>
      <p:grpSp>
        <p:nvGrpSpPr>
          <p:cNvPr id="9716" name="Google Shape;9716;p74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717" name="Google Shape;9717;p74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8" name="Google Shape;9718;p74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19" name="Google Shape;9719;p74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20" name="Google Shape;9720;p74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21" name="Google Shape;9721;p74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22" name="Google Shape;9722;p74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723" name="Google Shape;9723;p74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724" name="Google Shape;9724;p74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5" name="Google Shape;9725;p74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6" name="Google Shape;9726;p74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7" name="Google Shape;9727;p7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8" name="Google Shape;9728;p74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29" name="Google Shape;9729;p74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730" name="Google Shape;9730;p74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1" name="Google Shape;9731;p74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32" name="Google Shape;9732;p74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33" name="Google Shape;9733;p74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734" name="Google Shape;9734;p74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5" name="Google Shape;9735;p74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36" name="Google Shape;9736;p74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7" name="Google Shape;9737;p74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38" name="Google Shape;9738;p74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739" name="Google Shape;9739;p74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0" name="Google Shape;9740;p74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41" name="Google Shape;9741;p7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42" name="Google Shape;9742;p74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743" name="Google Shape;9743;p74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4" name="Google Shape;9744;p74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45" name="Google Shape;9745;p74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6" name="Google Shape;9746;p7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7" name="Google Shape;9747;p7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8" name="Google Shape;9748;p74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9" name="Google Shape;9749;p7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0" name="Google Shape;9750;p74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1" name="Google Shape;9751;p74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2" name="Google Shape;9752;p74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3" name="Google Shape;9753;p74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4" name="Google Shape;9754;p74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5" name="Google Shape;9755;p74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56" name="Google Shape;9756;p74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7" name="Google Shape;9757;p74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758" name="Google Shape;9758;p74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759" name="Google Shape;9759;p74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60" name="Google Shape;9760;p74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61" name="Google Shape;9761;p74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2" name="Google Shape;9762;p74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763" name="Google Shape;9763;p74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764" name="Google Shape;9764;p74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5" name="Google Shape;9765;p74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66" name="Google Shape;9766;p74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67" name="Google Shape;9767;p74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68" name="Google Shape;9768;p74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69" name="Google Shape;9769;p74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770" name="Google Shape;9770;p74"/>
          <p:cNvCxnSpPr/>
          <p:nvPr/>
        </p:nvCxnSpPr>
        <p:spPr>
          <a:xfrm>
            <a:off x="3211642" y="3542677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771" name="Google Shape;9771;p74"/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2" name="Google Shape;9772;p74"/>
          <p:cNvGrpSpPr/>
          <p:nvPr/>
        </p:nvGrpSpPr>
        <p:grpSpPr>
          <a:xfrm>
            <a:off x="5418625" y="3360607"/>
            <a:ext cx="1058375" cy="307296"/>
            <a:chOff x="5509436" y="3287899"/>
            <a:chExt cx="1058375" cy="307296"/>
          </a:xfrm>
        </p:grpSpPr>
        <p:grpSp>
          <p:nvGrpSpPr>
            <p:cNvPr id="9773" name="Google Shape;9773;p74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774" name="Google Shape;9774;p74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5" name="Google Shape;9775;p74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776" name="Google Shape;9776;p74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777" name="Google Shape;9777;p74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9778" name="Google Shape;9778;p74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9" name="Google Shape;9779;p74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780" name="Google Shape;9780;p74"/>
          <p:cNvSpPr txBox="1"/>
          <p:nvPr/>
        </p:nvSpPr>
        <p:spPr>
          <a:xfrm>
            <a:off x="3374573" y="4483522"/>
            <a:ext cx="5620868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datagram [H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[H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|M] from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neighboring host, using network-layer services</a:t>
            </a:r>
            <a:endParaRPr/>
          </a:p>
        </p:txBody>
      </p:sp>
      <p:grpSp>
        <p:nvGrpSpPr>
          <p:cNvPr id="9781" name="Google Shape;9781;p74"/>
          <p:cNvGrpSpPr/>
          <p:nvPr/>
        </p:nvGrpSpPr>
        <p:grpSpPr>
          <a:xfrm>
            <a:off x="3226725" y="4169060"/>
            <a:ext cx="5651292" cy="374226"/>
            <a:chOff x="3226725" y="4169060"/>
            <a:chExt cx="5651292" cy="374226"/>
          </a:xfrm>
        </p:grpSpPr>
        <p:cxnSp>
          <p:nvCxnSpPr>
            <p:cNvPr id="9782" name="Google Shape;9782;p74"/>
            <p:cNvCxnSpPr/>
            <p:nvPr/>
          </p:nvCxnSpPr>
          <p:spPr>
            <a:xfrm>
              <a:off x="3226725" y="4376720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grpSp>
          <p:nvGrpSpPr>
            <p:cNvPr id="9783" name="Google Shape;9783;p74"/>
            <p:cNvGrpSpPr/>
            <p:nvPr/>
          </p:nvGrpSpPr>
          <p:grpSpPr>
            <a:xfrm>
              <a:off x="5062983" y="4169060"/>
              <a:ext cx="1518637" cy="374226"/>
              <a:chOff x="5062983" y="4252185"/>
              <a:chExt cx="1518637" cy="374226"/>
            </a:xfrm>
          </p:grpSpPr>
          <p:sp>
            <p:nvSpPr>
              <p:cNvPr id="9784" name="Google Shape;9784;p74"/>
              <p:cNvSpPr/>
              <p:nvPr/>
            </p:nvSpPr>
            <p:spPr>
              <a:xfrm>
                <a:off x="5062983" y="4252185"/>
                <a:ext cx="1518637" cy="37422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85" name="Google Shape;9785;p74"/>
              <p:cNvGrpSpPr/>
              <p:nvPr/>
            </p:nvGrpSpPr>
            <p:grpSpPr>
              <a:xfrm>
                <a:off x="5144294" y="4283446"/>
                <a:ext cx="1347789" cy="301625"/>
                <a:chOff x="286" y="1531"/>
                <a:chExt cx="849" cy="190"/>
              </a:xfrm>
            </p:grpSpPr>
            <p:sp>
              <p:nvSpPr>
                <p:cNvPr id="9786" name="Google Shape;9786;p74"/>
                <p:cNvSpPr/>
                <p:nvPr/>
              </p:nvSpPr>
              <p:spPr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7" name="Google Shape;9787;p74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788" name="Google Shape;9788;p74"/>
              <p:cNvSpPr/>
              <p:nvPr/>
            </p:nvSpPr>
            <p:spPr>
              <a:xfrm>
                <a:off x="5696012" y="4295113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789" name="Google Shape;9789;p74"/>
              <p:cNvSpPr/>
              <p:nvPr/>
            </p:nvSpPr>
            <p:spPr>
              <a:xfrm>
                <a:off x="5433708" y="4277775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790" name="Google Shape;9790;p74"/>
              <p:cNvCxnSpPr/>
              <p:nvPr/>
            </p:nvCxnSpPr>
            <p:spPr>
              <a:xfrm>
                <a:off x="6001149" y="4312021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91" name="Google Shape;9791;p74"/>
              <p:cNvCxnSpPr/>
              <p:nvPr/>
            </p:nvCxnSpPr>
            <p:spPr>
              <a:xfrm>
                <a:off x="5720650" y="4310309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792" name="Google Shape;9792;p74"/>
              <p:cNvSpPr/>
              <p:nvPr/>
            </p:nvSpPr>
            <p:spPr>
              <a:xfrm>
                <a:off x="5149178" y="4281528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9793" name="Google Shape;9793;p74"/>
              <p:cNvCxnSpPr/>
              <p:nvPr/>
            </p:nvCxnSpPr>
            <p:spPr>
              <a:xfrm>
                <a:off x="5418102" y="4309558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cxnSp>
        <p:nvCxnSpPr>
          <p:cNvPr id="9794" name="Google Shape;9794;p74"/>
          <p:cNvCxnSpPr/>
          <p:nvPr/>
        </p:nvCxnSpPr>
        <p:spPr>
          <a:xfrm>
            <a:off x="3594027" y="-1079199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795" name="Google Shape;9795;p74"/>
          <p:cNvSpPr/>
          <p:nvPr/>
        </p:nvSpPr>
        <p:spPr>
          <a:xfrm>
            <a:off x="5738557" y="-1302377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96" name="Google Shape;9796;p74"/>
          <p:cNvGrpSpPr/>
          <p:nvPr/>
        </p:nvGrpSpPr>
        <p:grpSpPr>
          <a:xfrm>
            <a:off x="5801010" y="-1261269"/>
            <a:ext cx="1058375" cy="307296"/>
            <a:chOff x="5509436" y="3287899"/>
            <a:chExt cx="1058375" cy="307296"/>
          </a:xfrm>
        </p:grpSpPr>
        <p:grpSp>
          <p:nvGrpSpPr>
            <p:cNvPr id="9797" name="Google Shape;9797;p74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798" name="Google Shape;9798;p74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9" name="Google Shape;9799;p74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800" name="Google Shape;9800;p74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801" name="Google Shape;9801;p74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9802" name="Google Shape;9802;p74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03" name="Google Shape;9803;p74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804" name="Google Shape;9804;p74"/>
          <p:cNvSpPr txBox="1"/>
          <p:nvPr/>
        </p:nvSpPr>
        <p:spPr>
          <a:xfrm>
            <a:off x="3359490" y="3649479"/>
            <a:ext cx="5734634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Network-layer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transport-layer segment [H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M] from one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another, using link layer services</a:t>
            </a:r>
            <a:endParaRPr/>
          </a:p>
        </p:txBody>
      </p:sp>
      <p:sp>
        <p:nvSpPr>
          <p:cNvPr id="9805" name="Google Shape;9805;p7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0" name="Shape 9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1" name="Google Shape;9811;p75"/>
          <p:cNvSpPr/>
          <p:nvPr/>
        </p:nvSpPr>
        <p:spPr>
          <a:xfrm>
            <a:off x="3548141" y="1573968"/>
            <a:ext cx="4992" cy="3104606"/>
          </a:xfrm>
          <a:custGeom>
            <a:rect b="b" l="l" r="r" t="t"/>
            <a:pathLst>
              <a:path extrusionOk="0" h="8411" w="52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9812" name="Google Shape;9812;p75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3" name="Google Shape;9813;p7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814" name="Google Shape;9814;p75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815" name="Google Shape;9815;p75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16" name="Google Shape;9816;p75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817" name="Google Shape;9817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18" name="Google Shape;9818;p7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9" name="Google Shape;9819;p75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820" name="Google Shape;9820;p75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1" name="Google Shape;9821;p75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22" name="Google Shape;9822;p75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23" name="Google Shape;9823;p75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24" name="Google Shape;9824;p75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25" name="Google Shape;9825;p75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826" name="Google Shape;9826;p75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827" name="Google Shape;9827;p7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8" name="Google Shape;9828;p7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9" name="Google Shape;9829;p7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0" name="Google Shape;9830;p7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1" name="Google Shape;9831;p7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2" name="Google Shape;9832;p7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833" name="Google Shape;9833;p7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4" name="Google Shape;9834;p7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35" name="Google Shape;9835;p7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6" name="Google Shape;9836;p7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837" name="Google Shape;9837;p7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8" name="Google Shape;9838;p7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39" name="Google Shape;9839;p7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0" name="Google Shape;9840;p7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41" name="Google Shape;9841;p7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842" name="Google Shape;9842;p7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3" name="Google Shape;9843;p7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44" name="Google Shape;9844;p7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45" name="Google Shape;9845;p7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846" name="Google Shape;9846;p7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7" name="Google Shape;9847;p7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48" name="Google Shape;9848;p7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9" name="Google Shape;9849;p7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0" name="Google Shape;9850;p7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1" name="Google Shape;9851;p7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2" name="Google Shape;9852;p7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3" name="Google Shape;9853;p7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4" name="Google Shape;9854;p7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5" name="Google Shape;9855;p7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6" name="Google Shape;9856;p7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7" name="Google Shape;9857;p7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8" name="Google Shape;9858;p7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59" name="Google Shape;9859;p75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60" name="Google Shape;9860;p75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861" name="Google Shape;9861;p75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2" name="Google Shape;9862;p75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63" name="Google Shape;9863;p75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64" name="Google Shape;9864;p75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65" name="Google Shape;9865;p75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66" name="Google Shape;9866;p75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867" name="Google Shape;9867;p75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68" name="Google Shape;9868;p75"/>
          <p:cNvGrpSpPr/>
          <p:nvPr/>
        </p:nvGrpSpPr>
        <p:grpSpPr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9869" name="Google Shape;9869;p75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9870" name="Google Shape;9870;p75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1" name="Google Shape;9871;p75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9872" name="Google Shape;9872;p75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873" name="Google Shape;9873;p75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4" name="Google Shape;9874;p75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875" name="Google Shape;9875;p75"/>
          <p:cNvGrpSpPr/>
          <p:nvPr/>
        </p:nvGrpSpPr>
        <p:grpSpPr>
          <a:xfrm>
            <a:off x="5937404" y="1548324"/>
            <a:ext cx="679450" cy="301625"/>
            <a:chOff x="780" y="1553"/>
            <a:chExt cx="428" cy="190"/>
          </a:xfrm>
        </p:grpSpPr>
        <p:sp>
          <p:nvSpPr>
            <p:cNvPr id="9876" name="Google Shape;9876;p75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7" name="Google Shape;9877;p75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sp>
        <p:nvSpPr>
          <p:cNvPr id="9878" name="Google Shape;9878;p75"/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9" name="Google Shape;9879;p75"/>
          <p:cNvGrpSpPr/>
          <p:nvPr/>
        </p:nvGrpSpPr>
        <p:grpSpPr>
          <a:xfrm>
            <a:off x="5418625" y="3360607"/>
            <a:ext cx="1058375" cy="307296"/>
            <a:chOff x="5509436" y="3287899"/>
            <a:chExt cx="1058375" cy="307296"/>
          </a:xfrm>
        </p:grpSpPr>
        <p:grpSp>
          <p:nvGrpSpPr>
            <p:cNvPr id="9880" name="Google Shape;9880;p75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881" name="Google Shape;9881;p75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2" name="Google Shape;9882;p75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883" name="Google Shape;9883;p75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884" name="Google Shape;9884;p75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9885" name="Google Shape;9885;p75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86" name="Google Shape;9886;p75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887" name="Google Shape;9887;p75"/>
          <p:cNvGrpSpPr/>
          <p:nvPr/>
        </p:nvGrpSpPr>
        <p:grpSpPr>
          <a:xfrm>
            <a:off x="7629993" y="1484027"/>
            <a:ext cx="1535906" cy="3792511"/>
            <a:chOff x="7629993" y="1484027"/>
            <a:chExt cx="1535906" cy="3792511"/>
          </a:xfrm>
        </p:grpSpPr>
        <p:sp>
          <p:nvSpPr>
            <p:cNvPr id="9888" name="Google Shape;9888;p75"/>
            <p:cNvSpPr/>
            <p:nvPr/>
          </p:nvSpPr>
          <p:spPr>
            <a:xfrm flipH="1">
              <a:off x="7629993" y="1484027"/>
              <a:ext cx="1201062" cy="3792511"/>
            </a:xfrm>
            <a:custGeom>
              <a:rect b="b" l="l" r="r" t="t"/>
              <a:pathLst>
                <a:path extrusionOk="0" h="3263030" w="1822537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cap="flat" cmpd="sng" w="444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</a:t>
              </a:r>
              <a:endParaRPr/>
            </a:p>
          </p:txBody>
        </p:sp>
        <p:grpSp>
          <p:nvGrpSpPr>
            <p:cNvPr id="9889" name="Google Shape;9889;p75"/>
            <p:cNvGrpSpPr/>
            <p:nvPr/>
          </p:nvGrpSpPr>
          <p:grpSpPr>
            <a:xfrm>
              <a:off x="7693325" y="4097936"/>
              <a:ext cx="1470663" cy="389744"/>
              <a:chOff x="6216702" y="5375649"/>
              <a:chExt cx="1470663" cy="389744"/>
            </a:xfrm>
          </p:grpSpPr>
          <p:sp>
            <p:nvSpPr>
              <p:cNvPr id="9890" name="Google Shape;9890;p75"/>
              <p:cNvSpPr/>
              <p:nvPr/>
            </p:nvSpPr>
            <p:spPr>
              <a:xfrm>
                <a:off x="6477000" y="5375649"/>
                <a:ext cx="1210365" cy="3897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91" name="Google Shape;9891;p75"/>
              <p:cNvGrpSpPr/>
              <p:nvPr/>
            </p:nvGrpSpPr>
            <p:grpSpPr>
              <a:xfrm>
                <a:off x="6216702" y="5392448"/>
                <a:ext cx="1381126" cy="301625"/>
                <a:chOff x="265" y="1531"/>
                <a:chExt cx="870" cy="190"/>
              </a:xfrm>
            </p:grpSpPr>
            <p:sp>
              <p:nvSpPr>
                <p:cNvPr id="9892" name="Google Shape;9892;p75"/>
                <p:cNvSpPr/>
                <p:nvPr/>
              </p:nvSpPr>
              <p:spPr>
                <a:xfrm>
                  <a:off x="265" y="1549"/>
                  <a:ext cx="870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3" name="Google Shape;9893;p75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894" name="Google Shape;9894;p75"/>
              <p:cNvSpPr/>
              <p:nvPr/>
            </p:nvSpPr>
            <p:spPr>
              <a:xfrm>
                <a:off x="6801757" y="5404115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895" name="Google Shape;9895;p75"/>
              <p:cNvSpPr/>
              <p:nvPr/>
            </p:nvSpPr>
            <p:spPr>
              <a:xfrm>
                <a:off x="6539453" y="5386777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896" name="Google Shape;9896;p75"/>
              <p:cNvCxnSpPr/>
              <p:nvPr/>
            </p:nvCxnSpPr>
            <p:spPr>
              <a:xfrm>
                <a:off x="7106894" y="542102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7" name="Google Shape;9897;p75"/>
              <p:cNvCxnSpPr/>
              <p:nvPr/>
            </p:nvCxnSpPr>
            <p:spPr>
              <a:xfrm>
                <a:off x="6826395" y="5419311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898" name="Google Shape;9898;p75"/>
              <p:cNvSpPr/>
              <p:nvPr/>
            </p:nvSpPr>
            <p:spPr>
              <a:xfrm>
                <a:off x="6236418" y="539442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9899" name="Google Shape;9899;p75"/>
              <p:cNvCxnSpPr/>
              <p:nvPr/>
            </p:nvCxnSpPr>
            <p:spPr>
              <a:xfrm>
                <a:off x="6505708" y="5419900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900" name="Google Shape;9900;p75"/>
            <p:cNvGrpSpPr/>
            <p:nvPr/>
          </p:nvGrpSpPr>
          <p:grpSpPr>
            <a:xfrm>
              <a:off x="8014421" y="3363106"/>
              <a:ext cx="1058375" cy="307296"/>
              <a:chOff x="5509436" y="3287899"/>
              <a:chExt cx="1058375" cy="307296"/>
            </a:xfrm>
          </p:grpSpPr>
          <p:grpSp>
            <p:nvGrpSpPr>
              <p:cNvPr id="9901" name="Google Shape;9901;p75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902" name="Google Shape;9902;p75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3" name="Google Shape;9903;p75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904" name="Google Shape;9904;p75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905" name="Google Shape;9905;p75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906" name="Google Shape;9906;p75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07" name="Google Shape;9907;p75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908" name="Google Shape;9908;p75"/>
            <p:cNvGrpSpPr/>
            <p:nvPr/>
          </p:nvGrpSpPr>
          <p:grpSpPr>
            <a:xfrm>
              <a:off x="8257849" y="2658970"/>
              <a:ext cx="908050" cy="301625"/>
              <a:chOff x="6877524" y="6049441"/>
              <a:chExt cx="908050" cy="301625"/>
            </a:xfrm>
          </p:grpSpPr>
          <p:grpSp>
            <p:nvGrpSpPr>
              <p:cNvPr id="9909" name="Google Shape;9909;p75"/>
              <p:cNvGrpSpPr/>
              <p:nvPr/>
            </p:nvGrpSpPr>
            <p:grpSpPr>
              <a:xfrm>
                <a:off x="6877524" y="6051029"/>
                <a:ext cx="296863" cy="292100"/>
                <a:chOff x="1959" y="2058"/>
                <a:chExt cx="187" cy="184"/>
              </a:xfrm>
            </p:grpSpPr>
            <p:sp>
              <p:nvSpPr>
                <p:cNvPr id="9910" name="Google Shape;9910;p75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1" name="Google Shape;9911;p75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9912" name="Google Shape;9912;p75"/>
              <p:cNvGrpSpPr/>
              <p:nvPr/>
            </p:nvGrpSpPr>
            <p:grpSpPr>
              <a:xfrm>
                <a:off x="7106124" y="6049441"/>
                <a:ext cx="679450" cy="301625"/>
                <a:chOff x="780" y="1553"/>
                <a:chExt cx="428" cy="190"/>
              </a:xfrm>
            </p:grpSpPr>
            <p:sp>
              <p:nvSpPr>
                <p:cNvPr id="9913" name="Google Shape;9913;p75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4" name="Google Shape;9914;p75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  <p:grpSp>
          <p:nvGrpSpPr>
            <p:cNvPr id="9915" name="Google Shape;9915;p75"/>
            <p:cNvGrpSpPr/>
            <p:nvPr/>
          </p:nvGrpSpPr>
          <p:grpSpPr>
            <a:xfrm>
              <a:off x="8465451" y="1880020"/>
              <a:ext cx="679450" cy="301625"/>
              <a:chOff x="780" y="1553"/>
              <a:chExt cx="428" cy="190"/>
            </a:xfrm>
          </p:grpSpPr>
          <p:sp>
            <p:nvSpPr>
              <p:cNvPr id="9916" name="Google Shape;9916;p75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7" name="Google Shape;9917;p75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918" name="Google Shape;9918;p75"/>
          <p:cNvSpPr/>
          <p:nvPr/>
        </p:nvSpPr>
        <p:spPr>
          <a:xfrm>
            <a:off x="3570599" y="4675377"/>
            <a:ext cx="4136844" cy="601045"/>
          </a:xfrm>
          <a:custGeom>
            <a:rect b="b" l="l" r="r" t="t"/>
            <a:pathLst>
              <a:path extrusionOk="0" h="1622" w="9988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grpSp>
        <p:nvGrpSpPr>
          <p:cNvPr id="9919" name="Google Shape;9919;p75"/>
          <p:cNvGrpSpPr/>
          <p:nvPr/>
        </p:nvGrpSpPr>
        <p:grpSpPr>
          <a:xfrm>
            <a:off x="3186222" y="2137612"/>
            <a:ext cx="1079388" cy="1910319"/>
            <a:chOff x="3186222" y="2137612"/>
            <a:chExt cx="1079388" cy="1910319"/>
          </a:xfrm>
        </p:grpSpPr>
        <p:sp>
          <p:nvSpPr>
            <p:cNvPr id="9920" name="Google Shape;9920;p75"/>
            <p:cNvSpPr txBox="1"/>
            <p:nvPr/>
          </p:nvSpPr>
          <p:spPr>
            <a:xfrm>
              <a:off x="3186222" y="2137612"/>
              <a:ext cx="997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message</a:t>
              </a:r>
              <a:endParaRPr/>
            </a:p>
          </p:txBody>
        </p:sp>
        <p:sp>
          <p:nvSpPr>
            <p:cNvPr id="9921" name="Google Shape;9921;p75"/>
            <p:cNvSpPr txBox="1"/>
            <p:nvPr/>
          </p:nvSpPr>
          <p:spPr>
            <a:xfrm>
              <a:off x="3192100" y="2928436"/>
              <a:ext cx="995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</a:t>
              </a:r>
              <a:endParaRPr/>
            </a:p>
          </p:txBody>
        </p:sp>
        <p:sp>
          <p:nvSpPr>
            <p:cNvPr id="9922" name="Google Shape;9922;p75"/>
            <p:cNvSpPr txBox="1"/>
            <p:nvPr/>
          </p:nvSpPr>
          <p:spPr>
            <a:xfrm>
              <a:off x="3186532" y="3678599"/>
              <a:ext cx="10790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/>
            </a:p>
          </p:txBody>
        </p:sp>
      </p:grpSp>
      <p:sp>
        <p:nvSpPr>
          <p:cNvPr id="9923" name="Google Shape;9923;p75"/>
          <p:cNvSpPr txBox="1"/>
          <p:nvPr/>
        </p:nvSpPr>
        <p:spPr>
          <a:xfrm>
            <a:off x="3188967" y="4455188"/>
            <a:ext cx="7409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endParaRPr/>
          </a:p>
        </p:txBody>
      </p:sp>
      <p:grpSp>
        <p:nvGrpSpPr>
          <p:cNvPr id="9924" name="Google Shape;9924;p75"/>
          <p:cNvGrpSpPr/>
          <p:nvPr/>
        </p:nvGrpSpPr>
        <p:grpSpPr>
          <a:xfrm>
            <a:off x="5144294" y="4194650"/>
            <a:ext cx="1347789" cy="307296"/>
            <a:chOff x="5144294" y="4194650"/>
            <a:chExt cx="1347789" cy="307296"/>
          </a:xfrm>
        </p:grpSpPr>
        <p:grpSp>
          <p:nvGrpSpPr>
            <p:cNvPr id="9925" name="Google Shape;9925;p75"/>
            <p:cNvGrpSpPr/>
            <p:nvPr/>
          </p:nvGrpSpPr>
          <p:grpSpPr>
            <a:xfrm>
              <a:off x="5144294" y="4200321"/>
              <a:ext cx="1347789" cy="301625"/>
              <a:chOff x="286" y="1531"/>
              <a:chExt cx="849" cy="190"/>
            </a:xfrm>
          </p:grpSpPr>
          <p:sp>
            <p:nvSpPr>
              <p:cNvPr id="9926" name="Google Shape;9926;p75"/>
              <p:cNvSpPr/>
              <p:nvPr/>
            </p:nvSpPr>
            <p:spPr>
              <a:xfrm>
                <a:off x="286" y="1549"/>
                <a:ext cx="849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7" name="Google Shape;9927;p75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928" name="Google Shape;9928;p75"/>
            <p:cNvSpPr/>
            <p:nvPr/>
          </p:nvSpPr>
          <p:spPr>
            <a:xfrm>
              <a:off x="5696012" y="4211988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929" name="Google Shape;9929;p75"/>
            <p:cNvSpPr/>
            <p:nvPr/>
          </p:nvSpPr>
          <p:spPr>
            <a:xfrm>
              <a:off x="5433708" y="4194650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9930" name="Google Shape;9930;p75"/>
            <p:cNvCxnSpPr/>
            <p:nvPr/>
          </p:nvCxnSpPr>
          <p:spPr>
            <a:xfrm>
              <a:off x="6001149" y="4228896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1" name="Google Shape;9931;p75"/>
            <p:cNvCxnSpPr/>
            <p:nvPr/>
          </p:nvCxnSpPr>
          <p:spPr>
            <a:xfrm>
              <a:off x="5720650" y="4227184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932" name="Google Shape;9932;p75"/>
            <p:cNvSpPr/>
            <p:nvPr/>
          </p:nvSpPr>
          <p:spPr>
            <a:xfrm>
              <a:off x="5149178" y="4198403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9933" name="Google Shape;9933;p75"/>
            <p:cNvCxnSpPr/>
            <p:nvPr/>
          </p:nvCxnSpPr>
          <p:spPr>
            <a:xfrm>
              <a:off x="5418102" y="4226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934" name="Google Shape;9934;p7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9" name="Shape 9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0" name="Google Shape;9940;p76"/>
          <p:cNvSpPr/>
          <p:nvPr/>
        </p:nvSpPr>
        <p:spPr>
          <a:xfrm>
            <a:off x="8197855" y="4478480"/>
            <a:ext cx="454072" cy="992421"/>
          </a:xfrm>
          <a:custGeom>
            <a:rect b="b" l="l" r="r" t="t"/>
            <a:pathLst>
              <a:path extrusionOk="0" h="9750" w="9587">
                <a:moveTo>
                  <a:pt x="9553" y="7744"/>
                </a:moveTo>
                <a:lnTo>
                  <a:pt x="302" y="0"/>
                </a:lnTo>
                <a:cubicBezTo>
                  <a:pt x="201" y="3191"/>
                  <a:pt x="101" y="6382"/>
                  <a:pt x="0" y="9573"/>
                </a:cubicBezTo>
                <a:lnTo>
                  <a:pt x="9464" y="9750"/>
                </a:lnTo>
                <a:cubicBezTo>
                  <a:pt x="9314" y="8998"/>
                  <a:pt x="9702" y="8496"/>
                  <a:pt x="9553" y="7744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41" name="Google Shape;9941;p76"/>
          <p:cNvGrpSpPr/>
          <p:nvPr/>
        </p:nvGrpSpPr>
        <p:grpSpPr>
          <a:xfrm>
            <a:off x="8637066" y="5115960"/>
            <a:ext cx="958850" cy="476251"/>
            <a:chOff x="7493876" y="2774731"/>
            <a:chExt cx="1481958" cy="894622"/>
          </a:xfrm>
        </p:grpSpPr>
        <p:sp>
          <p:nvSpPr>
            <p:cNvPr id="9942" name="Google Shape;9942;p7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943" name="Google Shape;9943;p7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944" name="Google Shape;9944;p7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45" name="Google Shape;9945;p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6" name="Google Shape;9946;p7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7" name="Google Shape;9947;p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8" name="Google Shape;9948;p7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49" name="Google Shape;9949;p76"/>
          <p:cNvSpPr/>
          <p:nvPr/>
        </p:nvSpPr>
        <p:spPr>
          <a:xfrm>
            <a:off x="6916745" y="4489446"/>
            <a:ext cx="1273175" cy="94615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sx="103000" rotWithShape="0" algn="bl" dir="18900000" dist="38100" sy="10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0" name="Google Shape;9950;p76"/>
          <p:cNvSpPr txBox="1"/>
          <p:nvPr/>
        </p:nvSpPr>
        <p:spPr>
          <a:xfrm>
            <a:off x="6873882" y="4456108"/>
            <a:ext cx="1317625" cy="9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9951" name="Google Shape;9951;p76"/>
          <p:cNvSpPr/>
          <p:nvPr/>
        </p:nvSpPr>
        <p:spPr>
          <a:xfrm>
            <a:off x="2886137" y="4865756"/>
            <a:ext cx="1273175" cy="1536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sx="101000" rotWithShape="0" algn="bl" dir="18900000" dist="381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2" name="Google Shape;9952;p76"/>
          <p:cNvSpPr txBox="1"/>
          <p:nvPr/>
        </p:nvSpPr>
        <p:spPr>
          <a:xfrm>
            <a:off x="2832765" y="4821907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cxnSp>
        <p:nvCxnSpPr>
          <p:cNvPr id="9953" name="Google Shape;9953;p76"/>
          <p:cNvCxnSpPr/>
          <p:nvPr/>
        </p:nvCxnSpPr>
        <p:spPr>
          <a:xfrm>
            <a:off x="2886136" y="5183257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4" name="Google Shape;9954;p76"/>
          <p:cNvCxnSpPr/>
          <p:nvPr/>
        </p:nvCxnSpPr>
        <p:spPr>
          <a:xfrm>
            <a:off x="2894074" y="5503932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5" name="Google Shape;9955;p76"/>
          <p:cNvCxnSpPr/>
          <p:nvPr/>
        </p:nvCxnSpPr>
        <p:spPr>
          <a:xfrm>
            <a:off x="2898836" y="5784919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6" name="Google Shape;9956;p76"/>
          <p:cNvCxnSpPr/>
          <p:nvPr/>
        </p:nvCxnSpPr>
        <p:spPr>
          <a:xfrm>
            <a:off x="2898836" y="6061144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7" name="Google Shape;9957;p76"/>
          <p:cNvSpPr/>
          <p:nvPr/>
        </p:nvSpPr>
        <p:spPr>
          <a:xfrm>
            <a:off x="3816357" y="985833"/>
            <a:ext cx="1273175" cy="1536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sx="101000" rotWithShape="0" algn="bl" dir="18900000" dist="381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8" name="Google Shape;9958;p76"/>
          <p:cNvSpPr txBox="1"/>
          <p:nvPr/>
        </p:nvSpPr>
        <p:spPr>
          <a:xfrm>
            <a:off x="3762985" y="941984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9959" name="Google Shape;9959;p76"/>
          <p:cNvSpPr/>
          <p:nvPr/>
        </p:nvSpPr>
        <p:spPr>
          <a:xfrm>
            <a:off x="8317497" y="2564096"/>
            <a:ext cx="638175" cy="781777"/>
          </a:xfrm>
          <a:custGeom>
            <a:rect b="b" l="l" r="r" t="t"/>
            <a:pathLst>
              <a:path extrusionOk="0" h="537" w="402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0" name="Google Shape;9960;p76"/>
          <p:cNvGrpSpPr/>
          <p:nvPr/>
        </p:nvGrpSpPr>
        <p:grpSpPr>
          <a:xfrm>
            <a:off x="8737109" y="2942202"/>
            <a:ext cx="959348" cy="478062"/>
            <a:chOff x="3668110" y="2448910"/>
            <a:chExt cx="3794234" cy="2165130"/>
          </a:xfrm>
        </p:grpSpPr>
        <p:sp>
          <p:nvSpPr>
            <p:cNvPr id="9961" name="Google Shape;9961;p76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2" name="Google Shape;9962;p76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63" name="Google Shape;9963;p76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9964" name="Google Shape;9964;p7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5" name="Google Shape;9965;p76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6" name="Google Shape;9966;p76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7" name="Google Shape;9967;p76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68" name="Google Shape;9968;p76"/>
          <p:cNvSpPr txBox="1"/>
          <p:nvPr>
            <p:ph type="title"/>
          </p:nvPr>
        </p:nvSpPr>
        <p:spPr>
          <a:xfrm>
            <a:off x="6978813" y="264748"/>
            <a:ext cx="4683534" cy="168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Encapsulation: an end-end view</a:t>
            </a:r>
            <a:endParaRPr sz="4400"/>
          </a:p>
        </p:txBody>
      </p:sp>
      <p:sp>
        <p:nvSpPr>
          <p:cNvPr id="9969" name="Google Shape;9969;p76"/>
          <p:cNvSpPr/>
          <p:nvPr/>
        </p:nvSpPr>
        <p:spPr>
          <a:xfrm>
            <a:off x="5037145" y="1701796"/>
            <a:ext cx="4048125" cy="3833813"/>
          </a:xfrm>
          <a:custGeom>
            <a:rect b="b" l="l" r="r" t="t"/>
            <a:pathLst>
              <a:path extrusionOk="0" h="2415" w="2550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0" name="Google Shape;9970;p76"/>
          <p:cNvSpPr txBox="1"/>
          <p:nvPr/>
        </p:nvSpPr>
        <p:spPr>
          <a:xfrm>
            <a:off x="3935420" y="477833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971" name="Google Shape;9971;p76"/>
          <p:cNvSpPr/>
          <p:nvPr/>
        </p:nvSpPr>
        <p:spPr>
          <a:xfrm>
            <a:off x="5087944" y="959945"/>
            <a:ext cx="360362" cy="1596219"/>
          </a:xfrm>
          <a:custGeom>
            <a:rect b="b" l="l" r="r" t="t"/>
            <a:pathLst>
              <a:path extrusionOk="0" h="1186" w="267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72" name="Google Shape;9972;p76"/>
          <p:cNvCxnSpPr/>
          <p:nvPr/>
        </p:nvCxnSpPr>
        <p:spPr>
          <a:xfrm>
            <a:off x="3816356" y="1303334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3" name="Google Shape;9973;p76"/>
          <p:cNvCxnSpPr/>
          <p:nvPr/>
        </p:nvCxnSpPr>
        <p:spPr>
          <a:xfrm>
            <a:off x="3824294" y="1624009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4" name="Google Shape;9974;p76"/>
          <p:cNvCxnSpPr/>
          <p:nvPr/>
        </p:nvCxnSpPr>
        <p:spPr>
          <a:xfrm>
            <a:off x="3829056" y="1904996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5" name="Google Shape;9975;p76"/>
          <p:cNvCxnSpPr/>
          <p:nvPr/>
        </p:nvCxnSpPr>
        <p:spPr>
          <a:xfrm>
            <a:off x="3829056" y="2181221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76" name="Google Shape;9976;p76"/>
          <p:cNvGrpSpPr/>
          <p:nvPr/>
        </p:nvGrpSpPr>
        <p:grpSpPr>
          <a:xfrm>
            <a:off x="2438406" y="1622421"/>
            <a:ext cx="1208088" cy="303213"/>
            <a:chOff x="501" y="1990"/>
            <a:chExt cx="761" cy="191"/>
          </a:xfrm>
        </p:grpSpPr>
        <p:sp>
          <p:nvSpPr>
            <p:cNvPr id="9977" name="Google Shape;9977;p76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8" name="Google Shape;9978;p76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979" name="Google Shape;9979;p76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9980" name="Google Shape;9980;p76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9981" name="Google Shape;9981;p76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82" name="Google Shape;9982;p76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983" name="Google Shape;9983;p76"/>
          <p:cNvSpPr txBox="1"/>
          <p:nvPr/>
        </p:nvSpPr>
        <p:spPr>
          <a:xfrm>
            <a:off x="1614494" y="1250945"/>
            <a:ext cx="9636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segment</a:t>
            </a:r>
            <a:endParaRPr/>
          </a:p>
        </p:txBody>
      </p:sp>
      <p:grpSp>
        <p:nvGrpSpPr>
          <p:cNvPr id="9984" name="Google Shape;9984;p76"/>
          <p:cNvGrpSpPr/>
          <p:nvPr/>
        </p:nvGrpSpPr>
        <p:grpSpPr>
          <a:xfrm>
            <a:off x="2755907" y="1290633"/>
            <a:ext cx="301625" cy="292100"/>
            <a:chOff x="1962" y="2058"/>
            <a:chExt cx="190" cy="184"/>
          </a:xfrm>
        </p:grpSpPr>
        <p:sp>
          <p:nvSpPr>
            <p:cNvPr id="9985" name="Google Shape;9985;p76"/>
            <p:cNvSpPr/>
            <p:nvPr/>
          </p:nvSpPr>
          <p:spPr>
            <a:xfrm>
              <a:off x="1962" y="2075"/>
              <a:ext cx="177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6" name="Google Shape;9986;p76"/>
            <p:cNvSpPr/>
            <p:nvPr/>
          </p:nvSpPr>
          <p:spPr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sp>
        <p:nvSpPr>
          <p:cNvPr id="9987" name="Google Shape;9987;p76"/>
          <p:cNvSpPr txBox="1"/>
          <p:nvPr/>
        </p:nvSpPr>
        <p:spPr>
          <a:xfrm>
            <a:off x="1414470" y="1590670"/>
            <a:ext cx="10429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datagram</a:t>
            </a:r>
            <a:endParaRPr/>
          </a:p>
        </p:txBody>
      </p:sp>
      <p:sp>
        <p:nvSpPr>
          <p:cNvPr id="9988" name="Google Shape;9988;p76"/>
          <p:cNvSpPr txBox="1"/>
          <p:nvPr/>
        </p:nvSpPr>
        <p:spPr>
          <a:xfrm>
            <a:off x="2767020" y="4411659"/>
            <a:ext cx="1412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1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/>
          </a:p>
        </p:txBody>
      </p:sp>
      <p:grpSp>
        <p:nvGrpSpPr>
          <p:cNvPr id="9989" name="Google Shape;9989;p76"/>
          <p:cNvGrpSpPr/>
          <p:nvPr/>
        </p:nvGrpSpPr>
        <p:grpSpPr>
          <a:xfrm>
            <a:off x="1371606" y="5781671"/>
            <a:ext cx="1479550" cy="303213"/>
            <a:chOff x="332" y="2224"/>
            <a:chExt cx="932" cy="191"/>
          </a:xfrm>
        </p:grpSpPr>
        <p:sp>
          <p:nvSpPr>
            <p:cNvPr id="9990" name="Google Shape;9990;p76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1" name="Google Shape;9991;p76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992" name="Google Shape;9992;p76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9993" name="Google Shape;9993;p76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9994" name="Google Shape;9994;p76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9995" name="Google Shape;9995;p76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96" name="Google Shape;9996;p76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97" name="Google Shape;9997;p76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998" name="Google Shape;9998;p76"/>
          <p:cNvGrpSpPr/>
          <p:nvPr/>
        </p:nvGrpSpPr>
        <p:grpSpPr>
          <a:xfrm>
            <a:off x="1639895" y="5483221"/>
            <a:ext cx="1208087" cy="303213"/>
            <a:chOff x="501" y="1990"/>
            <a:chExt cx="761" cy="191"/>
          </a:xfrm>
        </p:grpSpPr>
        <p:sp>
          <p:nvSpPr>
            <p:cNvPr id="9999" name="Google Shape;9999;p76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0" name="Google Shape;10000;p76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01" name="Google Shape;10001;p76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02" name="Google Shape;10002;p76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03" name="Google Shape;10003;p76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04" name="Google Shape;10004;p76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05" name="Google Shape;10005;p76"/>
          <p:cNvGrpSpPr/>
          <p:nvPr/>
        </p:nvGrpSpPr>
        <p:grpSpPr>
          <a:xfrm>
            <a:off x="1943106" y="5175246"/>
            <a:ext cx="890588" cy="303213"/>
            <a:chOff x="645" y="1734"/>
            <a:chExt cx="561" cy="191"/>
          </a:xfrm>
        </p:grpSpPr>
        <p:sp>
          <p:nvSpPr>
            <p:cNvPr id="10006" name="Google Shape;10006;p76"/>
            <p:cNvSpPr/>
            <p:nvPr/>
          </p:nvSpPr>
          <p:spPr>
            <a:xfrm>
              <a:off x="645" y="1751"/>
              <a:ext cx="4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7" name="Google Shape;10007;p76"/>
            <p:cNvSpPr/>
            <p:nvPr/>
          </p:nvSpPr>
          <p:spPr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08" name="Google Shape;10008;p76"/>
            <p:cNvSpPr/>
            <p:nvPr/>
          </p:nvSpPr>
          <p:spPr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09" name="Google Shape;10009;p76"/>
            <p:cNvCxnSpPr/>
            <p:nvPr/>
          </p:nvCxnSpPr>
          <p:spPr>
            <a:xfrm>
              <a:off x="824" y="175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10" name="Google Shape;10010;p76"/>
          <p:cNvGrpSpPr/>
          <p:nvPr/>
        </p:nvGrpSpPr>
        <p:grpSpPr>
          <a:xfrm>
            <a:off x="2149481" y="4864096"/>
            <a:ext cx="679450" cy="301625"/>
            <a:chOff x="780" y="1553"/>
            <a:chExt cx="428" cy="190"/>
          </a:xfrm>
        </p:grpSpPr>
        <p:sp>
          <p:nvSpPr>
            <p:cNvPr id="10011" name="Google Shape;10011;p76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2" name="Google Shape;10012;p76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cxnSp>
        <p:nvCxnSpPr>
          <p:cNvPr id="10013" name="Google Shape;10013;p76"/>
          <p:cNvCxnSpPr/>
          <p:nvPr/>
        </p:nvCxnSpPr>
        <p:spPr>
          <a:xfrm>
            <a:off x="6916745" y="4806946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4" name="Google Shape;10014;p76"/>
          <p:cNvCxnSpPr/>
          <p:nvPr/>
        </p:nvCxnSpPr>
        <p:spPr>
          <a:xfrm>
            <a:off x="6924682" y="5127621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5" name="Google Shape;10015;p76"/>
          <p:cNvSpPr/>
          <p:nvPr/>
        </p:nvSpPr>
        <p:spPr>
          <a:xfrm>
            <a:off x="7083433" y="2597147"/>
            <a:ext cx="1273175" cy="655638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bl" dir="189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16" name="Google Shape;10016;p76"/>
          <p:cNvCxnSpPr/>
          <p:nvPr/>
        </p:nvCxnSpPr>
        <p:spPr>
          <a:xfrm>
            <a:off x="7083433" y="2914647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7" name="Google Shape;10017;p76"/>
          <p:cNvSpPr/>
          <p:nvPr/>
        </p:nvSpPr>
        <p:spPr>
          <a:xfrm>
            <a:off x="3048006" y="787395"/>
            <a:ext cx="5264150" cy="5494338"/>
          </a:xfrm>
          <a:custGeom>
            <a:rect b="b" l="l" r="r" t="t"/>
            <a:pathLst>
              <a:path extrusionOk="0" h="3461" w="3316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8" name="Google Shape;10018;p76"/>
          <p:cNvGrpSpPr/>
          <p:nvPr/>
        </p:nvGrpSpPr>
        <p:grpSpPr>
          <a:xfrm>
            <a:off x="5457831" y="4800596"/>
            <a:ext cx="1479550" cy="303213"/>
            <a:chOff x="332" y="2224"/>
            <a:chExt cx="932" cy="191"/>
          </a:xfrm>
        </p:grpSpPr>
        <p:sp>
          <p:nvSpPr>
            <p:cNvPr id="10019" name="Google Shape;10019;p76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0" name="Google Shape;10020;p76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21" name="Google Shape;10021;p76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22" name="Google Shape;10022;p76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023" name="Google Shape;10023;p76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24" name="Google Shape;10024;p76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25" name="Google Shape;10025;p76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26" name="Google Shape;10026;p76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27" name="Google Shape;10027;p76"/>
          <p:cNvGrpSpPr/>
          <p:nvPr/>
        </p:nvGrpSpPr>
        <p:grpSpPr>
          <a:xfrm>
            <a:off x="5716595" y="4494208"/>
            <a:ext cx="1208087" cy="303212"/>
            <a:chOff x="501" y="1990"/>
            <a:chExt cx="761" cy="191"/>
          </a:xfrm>
        </p:grpSpPr>
        <p:sp>
          <p:nvSpPr>
            <p:cNvPr id="10028" name="Google Shape;10028;p76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9" name="Google Shape;10029;p76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30" name="Google Shape;10030;p76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31" name="Google Shape;10031;p76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32" name="Google Shape;10032;p76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33" name="Google Shape;10033;p76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34" name="Google Shape;10034;p76"/>
          <p:cNvGrpSpPr/>
          <p:nvPr/>
        </p:nvGrpSpPr>
        <p:grpSpPr>
          <a:xfrm>
            <a:off x="8488370" y="4860921"/>
            <a:ext cx="1208087" cy="303213"/>
            <a:chOff x="501" y="1990"/>
            <a:chExt cx="761" cy="191"/>
          </a:xfrm>
        </p:grpSpPr>
        <p:sp>
          <p:nvSpPr>
            <p:cNvPr id="10035" name="Google Shape;10035;p76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6" name="Google Shape;10036;p76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37" name="Google Shape;10037;p76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38" name="Google Shape;10038;p76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39" name="Google Shape;10039;p76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0" name="Google Shape;10040;p76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41" name="Google Shape;10041;p76"/>
          <p:cNvGrpSpPr/>
          <p:nvPr/>
        </p:nvGrpSpPr>
        <p:grpSpPr>
          <a:xfrm>
            <a:off x="2157419" y="1919283"/>
            <a:ext cx="1479550" cy="303212"/>
            <a:chOff x="332" y="2224"/>
            <a:chExt cx="932" cy="191"/>
          </a:xfrm>
        </p:grpSpPr>
        <p:sp>
          <p:nvSpPr>
            <p:cNvPr id="10042" name="Google Shape;10042;p76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3" name="Google Shape;10043;p76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44" name="Google Shape;10044;p76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45" name="Google Shape;10045;p76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046" name="Google Shape;10046;p76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47" name="Google Shape;10047;p76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8" name="Google Shape;10048;p76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9" name="Google Shape;10049;p76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50" name="Google Shape;10050;p76"/>
          <p:cNvSpPr txBox="1"/>
          <p:nvPr/>
        </p:nvSpPr>
        <p:spPr>
          <a:xfrm>
            <a:off x="9140831" y="5665783"/>
            <a:ext cx="8414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1" name="Google Shape;10051;p76"/>
          <p:cNvSpPr txBox="1"/>
          <p:nvPr/>
        </p:nvSpPr>
        <p:spPr>
          <a:xfrm>
            <a:off x="9155119" y="3386662"/>
            <a:ext cx="8692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2" name="Google Shape;10052;p76"/>
          <p:cNvSpPr txBox="1"/>
          <p:nvPr/>
        </p:nvSpPr>
        <p:spPr>
          <a:xfrm>
            <a:off x="1922469" y="946145"/>
            <a:ext cx="10080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/>
          </a:p>
        </p:txBody>
      </p:sp>
      <p:grpSp>
        <p:nvGrpSpPr>
          <p:cNvPr id="10053" name="Google Shape;10053;p76"/>
          <p:cNvGrpSpPr/>
          <p:nvPr/>
        </p:nvGrpSpPr>
        <p:grpSpPr>
          <a:xfrm>
            <a:off x="2982919" y="973134"/>
            <a:ext cx="679450" cy="301625"/>
            <a:chOff x="780" y="1553"/>
            <a:chExt cx="428" cy="190"/>
          </a:xfrm>
        </p:grpSpPr>
        <p:sp>
          <p:nvSpPr>
            <p:cNvPr id="10054" name="Google Shape;10054;p76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5" name="Google Shape;10055;p76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grpSp>
        <p:nvGrpSpPr>
          <p:cNvPr id="10056" name="Google Shape;10056;p76"/>
          <p:cNvGrpSpPr/>
          <p:nvPr/>
        </p:nvGrpSpPr>
        <p:grpSpPr>
          <a:xfrm>
            <a:off x="2746384" y="1290634"/>
            <a:ext cx="908050" cy="301625"/>
            <a:chOff x="1848" y="2046"/>
            <a:chExt cx="572" cy="190"/>
          </a:xfrm>
        </p:grpSpPr>
        <p:grpSp>
          <p:nvGrpSpPr>
            <p:cNvPr id="10057" name="Google Shape;10057;p76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0058" name="Google Shape;10058;p76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9" name="Google Shape;10059;p76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10060" name="Google Shape;10060;p76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0061" name="Google Shape;10061;p76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2" name="Google Shape;10062;p76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10063" name="Google Shape;10063;p76"/>
          <p:cNvGrpSpPr/>
          <p:nvPr/>
        </p:nvGrpSpPr>
        <p:grpSpPr>
          <a:xfrm>
            <a:off x="2438407" y="1622425"/>
            <a:ext cx="323850" cy="295274"/>
            <a:chOff x="1948" y="2058"/>
            <a:chExt cx="204" cy="184"/>
          </a:xfrm>
        </p:grpSpPr>
        <p:sp>
          <p:nvSpPr>
            <p:cNvPr id="10064" name="Google Shape;10064;p76"/>
            <p:cNvSpPr/>
            <p:nvPr/>
          </p:nvSpPr>
          <p:spPr>
            <a:xfrm>
              <a:off x="1948" y="2075"/>
              <a:ext cx="191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5" name="Google Shape;10065;p76"/>
            <p:cNvSpPr/>
            <p:nvPr/>
          </p:nvSpPr>
          <p:spPr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</p:grpSp>
      <p:sp>
        <p:nvSpPr>
          <p:cNvPr id="10066" name="Google Shape;10066;p76"/>
          <p:cNvSpPr txBox="1"/>
          <p:nvPr/>
        </p:nvSpPr>
        <p:spPr>
          <a:xfrm>
            <a:off x="1376369" y="1897058"/>
            <a:ext cx="7048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frame</a:t>
            </a:r>
            <a:endParaRPr/>
          </a:p>
        </p:txBody>
      </p:sp>
      <p:grpSp>
        <p:nvGrpSpPr>
          <p:cNvPr id="10067" name="Google Shape;10067;p76"/>
          <p:cNvGrpSpPr/>
          <p:nvPr/>
        </p:nvGrpSpPr>
        <p:grpSpPr>
          <a:xfrm flipH="1">
            <a:off x="5359407" y="1341434"/>
            <a:ext cx="803275" cy="771525"/>
            <a:chOff x="-44" y="1473"/>
            <a:chExt cx="981" cy="1105"/>
          </a:xfrm>
        </p:grpSpPr>
        <p:pic>
          <p:nvPicPr>
            <p:cNvPr descr="desktop_computer_stylized_medium" id="10068" name="Google Shape;10068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9" name="Google Shape;10069;p7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70" name="Google Shape;10070;p76"/>
          <p:cNvSpPr/>
          <p:nvPr/>
        </p:nvSpPr>
        <p:spPr>
          <a:xfrm>
            <a:off x="4178506" y="4871041"/>
            <a:ext cx="360362" cy="1522901"/>
          </a:xfrm>
          <a:custGeom>
            <a:rect b="b" l="l" r="r" t="t"/>
            <a:pathLst>
              <a:path extrusionOk="0" h="1186" w="267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71" name="Google Shape;10071;p76"/>
          <p:cNvGrpSpPr/>
          <p:nvPr/>
        </p:nvGrpSpPr>
        <p:grpSpPr>
          <a:xfrm flipH="1">
            <a:off x="4397382" y="5224459"/>
            <a:ext cx="803275" cy="771525"/>
            <a:chOff x="-44" y="1473"/>
            <a:chExt cx="981" cy="1105"/>
          </a:xfrm>
        </p:grpSpPr>
        <p:pic>
          <p:nvPicPr>
            <p:cNvPr descr="desktop_computer_stylized_medium" id="10072" name="Google Shape;10072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3" name="Google Shape;10073;p7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74" name="Google Shape;10074;p76"/>
          <p:cNvSpPr txBox="1"/>
          <p:nvPr/>
        </p:nvSpPr>
        <p:spPr>
          <a:xfrm>
            <a:off x="7030180" y="2584590"/>
            <a:ext cx="1317625" cy="695325"/>
          </a:xfrm>
          <a:prstGeom prst="rect">
            <a:avLst/>
          </a:prstGeom>
          <a:noFill/>
          <a:ln>
            <a:noFill/>
          </a:ln>
          <a:effectLst>
            <a:outerShdw blurRad="114300" sx="123000" rotWithShape="0" algn="bl" dir="18900000" dist="38100" sy="123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10075" name="Google Shape;10075;p7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0" name="Shape 10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1" name="Google Shape;10081;p77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10082" name="Google Shape;10082;p7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83" name="Google Shape;10083;p77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10084" name="Google Shape;1008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9" name="Shape 10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panet2" id="10090" name="Google Shape;10090;p78"/>
          <p:cNvPicPr preferRelativeResize="0"/>
          <p:nvPr/>
        </p:nvPicPr>
        <p:blipFill rotWithShape="1">
          <a:blip r:embed="rId3">
            <a:alphaModFix/>
          </a:blip>
          <a:srcRect b="8457" l="0" r="0" t="0"/>
          <a:stretch/>
        </p:blipFill>
        <p:spPr>
          <a:xfrm>
            <a:off x="9282054" y="4269293"/>
            <a:ext cx="2443026" cy="2370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091" name="Google Shape;10091;p7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092" name="Google Shape;10092;p78"/>
          <p:cNvSpPr txBox="1"/>
          <p:nvPr/>
        </p:nvSpPr>
        <p:spPr>
          <a:xfrm>
            <a:off x="774700" y="2095499"/>
            <a:ext cx="4978400" cy="434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1961: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Kleinrock - queueing theory shows effectiveness of packet-switching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1964: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Baran - packet-switching in military nets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1967: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ARPAnet conceived by Advanced Research Projects Agency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1969: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first ARPAnet node operational</a:t>
            </a:r>
            <a:endParaRPr/>
          </a:p>
        </p:txBody>
      </p:sp>
      <p:sp>
        <p:nvSpPr>
          <p:cNvPr id="10093" name="Google Shape;10093;p78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1972: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public demo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NCP (Network Control Protocol) first host-host protocol 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e-mail program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has 15 nodes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4" name="Google Shape;10094;p78"/>
          <p:cNvSpPr/>
          <p:nvPr/>
        </p:nvSpPr>
        <p:spPr>
          <a:xfrm>
            <a:off x="799867" y="1211969"/>
            <a:ext cx="75684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1961-1972: Early packet-switching principles</a:t>
            </a:r>
            <a:endParaRPr b="0" i="0" sz="3200" u="sng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9" name="Shape 10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0" name="Google Shape;10100;p7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01" name="Google Shape;10101;p79"/>
          <p:cNvSpPr txBox="1"/>
          <p:nvPr/>
        </p:nvSpPr>
        <p:spPr>
          <a:xfrm>
            <a:off x="660400" y="2095499"/>
            <a:ext cx="5283200" cy="434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1970: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ALOHAnet satellite network in Hawaii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1974: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Cerf and Kahn - architecture for interconnecting networks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1976: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Ethernet at Xerox PARC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late70’s: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proprietary architectures: DECnet, SNA, XNA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1979: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ARPAnet has 200 nodes</a:t>
            </a:r>
            <a:endParaRPr/>
          </a:p>
        </p:txBody>
      </p:sp>
      <p:sp>
        <p:nvSpPr>
          <p:cNvPr id="10102" name="Google Shape;10102;p79"/>
          <p:cNvSpPr/>
          <p:nvPr/>
        </p:nvSpPr>
        <p:spPr>
          <a:xfrm>
            <a:off x="790785" y="1202606"/>
            <a:ext cx="100649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1972-1980: Internetworking, new and proprietary networks</a:t>
            </a:r>
            <a:endParaRPr/>
          </a:p>
        </p:txBody>
      </p:sp>
      <p:grpSp>
        <p:nvGrpSpPr>
          <p:cNvPr id="10103" name="Google Shape;10103;p79"/>
          <p:cNvGrpSpPr/>
          <p:nvPr/>
        </p:nvGrpSpPr>
        <p:grpSpPr>
          <a:xfrm>
            <a:off x="6851353" y="2147296"/>
            <a:ext cx="4978399" cy="4075895"/>
            <a:chOff x="6851353" y="2147296"/>
            <a:chExt cx="4978399" cy="4075895"/>
          </a:xfrm>
        </p:grpSpPr>
        <p:sp>
          <p:nvSpPr>
            <p:cNvPr id="10104" name="Google Shape;10104;p79"/>
            <p:cNvSpPr txBox="1"/>
            <p:nvPr/>
          </p:nvSpPr>
          <p:spPr>
            <a:xfrm>
              <a:off x="6879929" y="2320332"/>
              <a:ext cx="4735804" cy="39028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12700" lvl="0" marL="11747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90"/>
                  </a:solidFill>
                  <a:latin typeface="Calibri"/>
                  <a:ea typeface="Calibri"/>
                  <a:cs typeface="Calibri"/>
                  <a:sym typeface="Calibri"/>
                </a:rPr>
                <a:t>Cerf and Kahn’s internetworking principles: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minimalism, autonomy - no internal changes required to interconnect networks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best-effort service model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stateless routing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decentralized control</a:t>
              </a:r>
              <a:endParaRPr/>
            </a:p>
            <a:p>
              <a:pPr indent="0" lvl="0" marL="117475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90"/>
                  </a:solidFill>
                  <a:latin typeface="Calibri"/>
                  <a:ea typeface="Calibri"/>
                  <a:cs typeface="Calibri"/>
                  <a:sym typeface="Calibri"/>
                </a:rPr>
                <a:t>define today’s Internet architecture</a:t>
              </a:r>
              <a:endParaRPr b="0" i="0" sz="24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5" name="Google Shape;10105;p79"/>
            <p:cNvSpPr/>
            <p:nvPr/>
          </p:nvSpPr>
          <p:spPr>
            <a:xfrm>
              <a:off x="6851353" y="2147296"/>
              <a:ext cx="4978399" cy="4050304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106" name="Google Shape;10106;p7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8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1661" name="Google Shape;1661;p8"/>
          <p:cNvSpPr txBox="1"/>
          <p:nvPr/>
        </p:nvSpPr>
        <p:spPr>
          <a:xfrm>
            <a:off x="885095" y="1371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human protocol and a computer network protocol: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8"/>
          <p:cNvSpPr/>
          <p:nvPr/>
        </p:nvSpPr>
        <p:spPr>
          <a:xfrm>
            <a:off x="980344" y="5862638"/>
            <a:ext cx="5511891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2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other human protocols? </a:t>
            </a:r>
            <a:endParaRPr/>
          </a:p>
        </p:txBody>
      </p:sp>
      <p:pic>
        <p:nvPicPr>
          <p:cNvPr descr="Alice" id="1663" name="Google Shape;16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b" id="1664" name="Google Shape;16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5" name="Google Shape;1665;p8"/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cxnSp>
          <p:nvCxnSpPr>
            <p:cNvPr id="1666" name="Google Shape;1666;p8"/>
            <p:cNvCxnSpPr/>
            <p:nvPr/>
          </p:nvCxnSpPr>
          <p:spPr>
            <a:xfrm>
              <a:off x="2925329" y="2709863"/>
              <a:ext cx="1762125" cy="276225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67" name="Google Shape;1667;p8"/>
            <p:cNvSpPr txBox="1"/>
            <p:nvPr/>
          </p:nvSpPr>
          <p:spPr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/>
            </a:p>
          </p:txBody>
        </p:sp>
      </p:grpSp>
      <p:grpSp>
        <p:nvGrpSpPr>
          <p:cNvPr id="1668" name="Google Shape;1668;p8"/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cxnSp>
          <p:nvCxnSpPr>
            <p:cNvPr id="1669" name="Google Shape;1669;p8"/>
            <p:cNvCxnSpPr/>
            <p:nvPr/>
          </p:nvCxnSpPr>
          <p:spPr>
            <a:xfrm flipH="1" rot="10800000">
              <a:off x="2617354" y="3268663"/>
              <a:ext cx="2085975" cy="36195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70" name="Google Shape;1670;p8"/>
            <p:cNvSpPr txBox="1"/>
            <p:nvPr/>
          </p:nvSpPr>
          <p:spPr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/>
            </a:p>
          </p:txBody>
        </p:sp>
      </p:grpSp>
      <p:grpSp>
        <p:nvGrpSpPr>
          <p:cNvPr id="1671" name="Google Shape;1671;p8"/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cxnSp>
          <p:nvCxnSpPr>
            <p:cNvPr id="1672" name="Google Shape;1672;p8"/>
            <p:cNvCxnSpPr/>
            <p:nvPr/>
          </p:nvCxnSpPr>
          <p:spPr>
            <a:xfrm>
              <a:off x="2601479" y="3700463"/>
              <a:ext cx="2162175" cy="43815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73" name="Google Shape;1673;p8"/>
            <p:cNvGrpSpPr/>
            <p:nvPr/>
          </p:nvGrpSpPr>
          <p:grpSpPr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1674" name="Google Shape;1674;p8"/>
              <p:cNvSpPr/>
              <p:nvPr/>
            </p:nvSpPr>
            <p:spPr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8"/>
              <p:cNvSpPr txBox="1"/>
              <p:nvPr/>
            </p:nvSpPr>
            <p:spPr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Got the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time?</a:t>
                </a:r>
                <a:endParaRPr/>
              </a:p>
            </p:txBody>
          </p:sp>
        </p:grpSp>
      </p:grpSp>
      <p:grpSp>
        <p:nvGrpSpPr>
          <p:cNvPr id="1676" name="Google Shape;1676;p8"/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cxnSp>
          <p:nvCxnSpPr>
            <p:cNvPr id="1677" name="Google Shape;1677;p8"/>
            <p:cNvCxnSpPr/>
            <p:nvPr/>
          </p:nvCxnSpPr>
          <p:spPr>
            <a:xfrm flipH="1" rot="10800000">
              <a:off x="2763404" y="4271963"/>
              <a:ext cx="1952625" cy="333375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grpSp>
          <p:nvGrpSpPr>
            <p:cNvPr id="1678" name="Google Shape;1678;p8"/>
            <p:cNvGrpSpPr/>
            <p:nvPr/>
          </p:nvGrpSpPr>
          <p:grpSpPr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1679" name="Google Shape;1679;p8"/>
              <p:cNvSpPr/>
              <p:nvPr/>
            </p:nvSpPr>
            <p:spPr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8"/>
              <p:cNvSpPr txBox="1"/>
              <p:nvPr/>
            </p:nvSpPr>
            <p:spPr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2:00</a:t>
                </a:r>
                <a:endParaRPr/>
              </a:p>
            </p:txBody>
          </p:sp>
        </p:grpSp>
      </p:grpSp>
      <p:cxnSp>
        <p:nvCxnSpPr>
          <p:cNvPr id="1681" name="Google Shape;1681;p8"/>
          <p:cNvCxnSpPr/>
          <p:nvPr/>
        </p:nvCxnSpPr>
        <p:spPr>
          <a:xfrm>
            <a:off x="5730145" y="2115345"/>
            <a:ext cx="0" cy="3573462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82" name="Google Shape;1682;p8"/>
          <p:cNvGrpSpPr/>
          <p:nvPr/>
        </p:nvGrpSpPr>
        <p:grpSpPr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1683" name="Google Shape;1683;p8"/>
            <p:cNvSpPr/>
            <p:nvPr/>
          </p:nvSpPr>
          <p:spPr>
            <a:xfrm>
              <a:off x="2244" y="3282"/>
              <a:ext cx="408" cy="1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8"/>
            <p:cNvSpPr txBox="1"/>
            <p:nvPr/>
          </p:nvSpPr>
          <p:spPr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/>
            </a:p>
          </p:txBody>
        </p:sp>
      </p:grpSp>
      <p:grpSp>
        <p:nvGrpSpPr>
          <p:cNvPr id="1685" name="Google Shape;1685;p8"/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cxnSp>
          <p:nvCxnSpPr>
            <p:cNvPr id="1686" name="Google Shape;1686;p8"/>
            <p:cNvCxnSpPr/>
            <p:nvPr/>
          </p:nvCxnSpPr>
          <p:spPr>
            <a:xfrm flipH="1" rot="10800000">
              <a:off x="6786129" y="3255963"/>
              <a:ext cx="2216150" cy="398463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87" name="Google Shape;1687;p8"/>
            <p:cNvSpPr/>
            <p:nvPr/>
          </p:nvSpPr>
          <p:spPr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8"/>
            <p:cNvSpPr txBox="1"/>
            <p:nvPr/>
          </p:nvSpPr>
          <p:spPr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response</a:t>
              </a:r>
              <a:endParaRPr/>
            </a:p>
          </p:txBody>
        </p:sp>
      </p:grpSp>
      <p:grpSp>
        <p:nvGrpSpPr>
          <p:cNvPr id="1689" name="Google Shape;1689;p8"/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cxnSp>
          <p:nvCxnSpPr>
            <p:cNvPr id="1690" name="Google Shape;1690;p8"/>
            <p:cNvCxnSpPr/>
            <p:nvPr/>
          </p:nvCxnSpPr>
          <p:spPr>
            <a:xfrm flipH="1" rot="10800000">
              <a:off x="6833754" y="4464051"/>
              <a:ext cx="2343150" cy="428625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91" name="Google Shape;1691;p8"/>
            <p:cNvSpPr/>
            <p:nvPr/>
          </p:nvSpPr>
          <p:spPr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8"/>
            <p:cNvSpPr txBox="1"/>
            <p:nvPr/>
          </p:nvSpPr>
          <p:spPr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&lt;file&gt;</a:t>
              </a:r>
              <a:endParaRPr/>
            </a:p>
          </p:txBody>
        </p:sp>
      </p:grpSp>
      <p:grpSp>
        <p:nvGrpSpPr>
          <p:cNvPr id="1693" name="Google Shape;1693;p8"/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cxnSp>
          <p:nvCxnSpPr>
            <p:cNvPr id="1694" name="Google Shape;1694;p8"/>
            <p:cNvCxnSpPr/>
            <p:nvPr/>
          </p:nvCxnSpPr>
          <p:spPr>
            <a:xfrm>
              <a:off x="6848042" y="2749551"/>
              <a:ext cx="2176462" cy="347662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95" name="Google Shape;1695;p8"/>
            <p:cNvSpPr/>
            <p:nvPr/>
          </p:nvSpPr>
          <p:spPr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8"/>
            <p:cNvSpPr txBox="1"/>
            <p:nvPr/>
          </p:nvSpPr>
          <p:spPr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request</a:t>
              </a:r>
              <a:endParaRPr/>
            </a:p>
          </p:txBody>
        </p:sp>
      </p:grpSp>
      <p:grpSp>
        <p:nvGrpSpPr>
          <p:cNvPr id="1697" name="Google Shape;1697;p8"/>
          <p:cNvGrpSpPr/>
          <p:nvPr/>
        </p:nvGrpSpPr>
        <p:grpSpPr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1698" name="Google Shape;1698;p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208" y="429"/>
              <a:ext cx="1043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4213" y="691"/>
              <a:ext cx="597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3" name="Google Shape;1703;p8"/>
            <p:cNvGrpSpPr/>
            <p:nvPr/>
          </p:nvGrpSpPr>
          <p:grpSpPr>
            <a:xfrm>
              <a:off x="4747" y="666"/>
              <a:ext cx="582" cy="146"/>
              <a:chOff x="612" y="2566"/>
              <a:chExt cx="726" cy="140"/>
            </a:xfrm>
          </p:grpSpPr>
          <p:sp>
            <p:nvSpPr>
              <p:cNvPr id="1704" name="Google Shape;1704;p8"/>
              <p:cNvSpPr/>
              <p:nvPr/>
            </p:nvSpPr>
            <p:spPr>
              <a:xfrm>
                <a:off x="612" y="2566"/>
                <a:ext cx="726" cy="14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8"/>
              <p:cNvSpPr/>
              <p:nvPr/>
            </p:nvSpPr>
            <p:spPr>
              <a:xfrm>
                <a:off x="625" y="2580"/>
                <a:ext cx="693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06" name="Google Shape;1706;p8"/>
            <p:cNvSpPr/>
            <p:nvPr/>
          </p:nvSpPr>
          <p:spPr>
            <a:xfrm>
              <a:off x="4224" y="1018"/>
              <a:ext cx="597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7" name="Google Shape;1707;p8"/>
            <p:cNvGrpSpPr/>
            <p:nvPr/>
          </p:nvGrpSpPr>
          <p:grpSpPr>
            <a:xfrm>
              <a:off x="4748" y="993"/>
              <a:ext cx="582" cy="136"/>
              <a:chOff x="615" y="2567"/>
              <a:chExt cx="726" cy="141"/>
            </a:xfrm>
          </p:grpSpPr>
          <p:sp>
            <p:nvSpPr>
              <p:cNvPr id="1708" name="Google Shape;1708;p8"/>
              <p:cNvSpPr/>
              <p:nvPr/>
            </p:nvSpPr>
            <p:spPr>
              <a:xfrm>
                <a:off x="615" y="2567"/>
                <a:ext cx="726" cy="141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8"/>
              <p:cNvSpPr/>
              <p:nvPr/>
            </p:nvSpPr>
            <p:spPr>
              <a:xfrm>
                <a:off x="628" y="2582"/>
                <a:ext cx="693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0" name="Google Shape;1710;p8"/>
            <p:cNvSpPr/>
            <p:nvPr/>
          </p:nvSpPr>
          <p:spPr>
            <a:xfrm>
              <a:off x="4219" y="1360"/>
              <a:ext cx="592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4229" y="1657"/>
              <a:ext cx="597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2" name="Google Shape;1712;p8"/>
            <p:cNvGrpSpPr/>
            <p:nvPr/>
          </p:nvGrpSpPr>
          <p:grpSpPr>
            <a:xfrm>
              <a:off x="4737" y="1627"/>
              <a:ext cx="581" cy="151"/>
              <a:chOff x="617" y="2568"/>
              <a:chExt cx="724" cy="139"/>
            </a:xfrm>
          </p:grpSpPr>
          <p:sp>
            <p:nvSpPr>
              <p:cNvPr id="1713" name="Google Shape;1713;p8"/>
              <p:cNvSpPr/>
              <p:nvPr/>
            </p:nvSpPr>
            <p:spPr>
              <a:xfrm>
                <a:off x="617" y="2568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8"/>
              <p:cNvSpPr/>
              <p:nvPr/>
            </p:nvSpPr>
            <p:spPr>
              <a:xfrm>
                <a:off x="630" y="2582"/>
                <a:ext cx="692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5" name="Google Shape;1715;p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6" name="Google Shape;1716;p8"/>
            <p:cNvGrpSpPr/>
            <p:nvPr/>
          </p:nvGrpSpPr>
          <p:grpSpPr>
            <a:xfrm>
              <a:off x="4737" y="1325"/>
              <a:ext cx="581" cy="141"/>
              <a:chOff x="612" y="2566"/>
              <a:chExt cx="724" cy="141"/>
            </a:xfrm>
          </p:grpSpPr>
          <p:sp>
            <p:nvSpPr>
              <p:cNvPr id="1717" name="Google Shape;1717;p8"/>
              <p:cNvSpPr/>
              <p:nvPr/>
            </p:nvSpPr>
            <p:spPr>
              <a:xfrm>
                <a:off x="612" y="2566"/>
                <a:ext cx="724" cy="141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8"/>
              <p:cNvSpPr/>
              <p:nvPr/>
            </p:nvSpPr>
            <p:spPr>
              <a:xfrm>
                <a:off x="625" y="2581"/>
                <a:ext cx="692" cy="11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9" name="Google Shape;1719;p8"/>
            <p:cNvSpPr/>
            <p:nvPr/>
          </p:nvSpPr>
          <p:spPr>
            <a:xfrm>
              <a:off x="5251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4140" y="2679"/>
              <a:ext cx="1200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208" y="2709"/>
              <a:ext cx="1069" cy="8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0" name="Google Shape;1730;p8"/>
          <p:cNvGrpSpPr/>
          <p:nvPr/>
        </p:nvGrpSpPr>
        <p:grpSpPr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descr="desktop_computer_stylized_medium" id="1731" name="Google Shape;1731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2" name="Google Shape;1732;p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3" name="Google Shape;1733;p8"/>
          <p:cNvGrpSpPr/>
          <p:nvPr/>
        </p:nvGrpSpPr>
        <p:grpSpPr>
          <a:xfrm>
            <a:off x="6666309" y="3902076"/>
            <a:ext cx="2925958" cy="425450"/>
            <a:chOff x="6666309" y="3902076"/>
            <a:chExt cx="2925958" cy="425450"/>
          </a:xfrm>
        </p:grpSpPr>
        <p:cxnSp>
          <p:nvCxnSpPr>
            <p:cNvPr id="1734" name="Google Shape;1734;p8"/>
            <p:cNvCxnSpPr/>
            <p:nvPr/>
          </p:nvCxnSpPr>
          <p:spPr>
            <a:xfrm>
              <a:off x="6833754" y="3902076"/>
              <a:ext cx="2400300" cy="41910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35" name="Google Shape;1735;p8"/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8"/>
            <p:cNvSpPr txBox="1"/>
            <p:nvPr/>
          </p:nvSpPr>
          <p:spPr>
            <a:xfrm>
              <a:off x="6666309" y="3960813"/>
              <a:ext cx="2925958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</a:t>
              </a: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http://gaia.cs.umass.edu/kurose_ross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7" name="Google Shape;1737;p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1" name="Shape 10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2" name="Google Shape;10112;p8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13" name="Google Shape;10113;p80"/>
          <p:cNvSpPr txBox="1"/>
          <p:nvPr/>
        </p:nvSpPr>
        <p:spPr>
          <a:xfrm>
            <a:off x="762000" y="2095499"/>
            <a:ext cx="4978400" cy="434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1983: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deployment of TCP/IP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1982: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smtp e-mail protocol defined 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1983: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DNS defined for name-to-IP-address translation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1985: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ftp protocol defined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1988: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TCP congestion control</a:t>
            </a:r>
            <a:endParaRPr/>
          </a:p>
        </p:txBody>
      </p:sp>
      <p:sp>
        <p:nvSpPr>
          <p:cNvPr id="10114" name="Google Shape;10114;p80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national networks: CSnet, BITnet, NSFnet, Minitel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100,000 hosts connected to confederation of networks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5" name="Google Shape;10115;p80"/>
          <p:cNvSpPr/>
          <p:nvPr/>
        </p:nvSpPr>
        <p:spPr>
          <a:xfrm>
            <a:off x="762000" y="1212520"/>
            <a:ext cx="91334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1980-1990: new protocols, a proliferation of networks</a:t>
            </a:r>
            <a:endParaRPr/>
          </a:p>
        </p:txBody>
      </p:sp>
      <p:pic>
        <p:nvPicPr>
          <p:cNvPr id="10116" name="Google Shape;1011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398" y="3880533"/>
            <a:ext cx="3906331" cy="2875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7" name="Google Shape;10117;p8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2" name="Shape 1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3" name="Google Shape;10123;p8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24" name="Google Shape;10124;p81"/>
          <p:cNvSpPr txBox="1"/>
          <p:nvPr/>
        </p:nvSpPr>
        <p:spPr>
          <a:xfrm>
            <a:off x="787167" y="2079634"/>
            <a:ext cx="5578281" cy="4712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early 1990s:</a:t>
            </a:r>
            <a:r>
              <a:rPr b="0" i="0" lang="en-US" sz="2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decommissioned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1991:</a:t>
            </a:r>
            <a:r>
              <a:rPr b="0" i="0" lang="en-US" sz="2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NSF lifts restrictions on commercial use of NSFnet (decommissioned, 1995)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early 1990s: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hypertext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[Bush 1945, Nelson 1960’s]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HTML, HTTP: Berners-Lee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1994: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Mosaic, later Netscape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late 1990s: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commercialization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the Web</a:t>
            </a:r>
            <a:endParaRPr/>
          </a:p>
        </p:txBody>
      </p:sp>
      <p:sp>
        <p:nvSpPr>
          <p:cNvPr id="10125" name="Google Shape;10125;p81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late 1990s – 2000s: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killer apps: instant messaging, P2P file sharing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 security to forefront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est. 50 million host, 100 million+ users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backbone links running at Gbps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6" name="Google Shape;10126;p81"/>
          <p:cNvSpPr/>
          <p:nvPr/>
        </p:nvSpPr>
        <p:spPr>
          <a:xfrm>
            <a:off x="740579" y="1215136"/>
            <a:ext cx="100589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1990, 2000s: commercialization, the Web, new applications</a:t>
            </a:r>
            <a:endParaRPr/>
          </a:p>
        </p:txBody>
      </p:sp>
      <p:sp>
        <p:nvSpPr>
          <p:cNvPr id="10127" name="Google Shape;10127;p8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2" name="Shape 10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3" name="Google Shape;10133;p8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34" name="Google Shape;10134;p82"/>
          <p:cNvSpPr txBox="1"/>
          <p:nvPr/>
        </p:nvSpPr>
        <p:spPr>
          <a:xfrm>
            <a:off x="763532" y="1770592"/>
            <a:ext cx="11142134" cy="4734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8938" lvl="1" marL="519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aggressive deployment of broadband home access (10-100’s Mbps)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2008: software-defined networking (SDN)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increasing ubiquity of high-speed wireless access: 4G/5G, WiFi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service providers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(Google, FB, Microsoft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create their own networks</a:t>
            </a:r>
            <a:endParaRPr/>
          </a:p>
          <a:p>
            <a:pPr indent="-234950" lvl="2" marL="812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bypass commercial Internet to connect “close” to end user, providing “instantaneous” access to social media, search, video content, …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enterprises run their services in “cloud”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Amazon Web Services, Microsoft Azure)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rise of smartphones: more mobile than fixed devices on Internet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(2017)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~18B devices attached to Internet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(2017)</a:t>
            </a:r>
            <a:endParaRPr/>
          </a:p>
          <a:p>
            <a:pPr indent="-1651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5" name="Google Shape;10135;p82"/>
          <p:cNvSpPr/>
          <p:nvPr/>
        </p:nvSpPr>
        <p:spPr>
          <a:xfrm>
            <a:off x="800333" y="1211969"/>
            <a:ext cx="69460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2005-present: scale, SDN, mobility, cloud</a:t>
            </a:r>
            <a:endParaRPr/>
          </a:p>
        </p:txBody>
      </p:sp>
      <p:sp>
        <p:nvSpPr>
          <p:cNvPr id="10136" name="Google Shape;10136;p8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p8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Chapter 1: summary</a:t>
            </a:r>
            <a:endParaRPr sz="4400"/>
          </a:p>
        </p:txBody>
      </p:sp>
      <p:sp>
        <p:nvSpPr>
          <p:cNvPr id="10143" name="Google Shape;10143;p8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44" name="Google Shape;10144;p83"/>
          <p:cNvSpPr txBox="1"/>
          <p:nvPr/>
        </p:nvSpPr>
        <p:spPr>
          <a:xfrm>
            <a:off x="677332" y="1325518"/>
            <a:ext cx="6189609" cy="5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We’ve covered a “ton” of material!</a:t>
            </a:r>
            <a:endParaRPr/>
          </a:p>
          <a:p>
            <a:pPr indent="-3556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overview</a:t>
            </a:r>
            <a:endParaRPr/>
          </a:p>
          <a:p>
            <a:pPr indent="-3556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a protocol?</a:t>
            </a:r>
            <a:endParaRPr/>
          </a:p>
          <a:p>
            <a:pPr indent="-3556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edge, access network, core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packet-switching versus circuit-switching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structure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layering, service models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5" name="Google Shape;10145;p83"/>
          <p:cNvSpPr txBox="1"/>
          <p:nvPr/>
        </p:nvSpPr>
        <p:spPr>
          <a:xfrm>
            <a:off x="7616592" y="2335167"/>
            <a:ext cx="3724275" cy="3625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You now have: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55600" lvl="0" marL="473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context, overview, vocabulary,  “feel” of networking</a:t>
            </a:r>
            <a:endParaRPr/>
          </a:p>
          <a:p>
            <a:pPr indent="-355600" lvl="0" marL="473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depth, detail, </a:t>
            </a: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fun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follow</a:t>
            </a: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0" name="Shape 10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1" name="Google Shape;10151;p84"/>
          <p:cNvSpPr txBox="1"/>
          <p:nvPr>
            <p:ph type="title"/>
          </p:nvPr>
        </p:nvSpPr>
        <p:spPr>
          <a:xfrm>
            <a:off x="838200" y="2981689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Additional Chapter 1 slides</a:t>
            </a:r>
            <a:endParaRPr sz="4400"/>
          </a:p>
        </p:txBody>
      </p:sp>
      <p:sp>
        <p:nvSpPr>
          <p:cNvPr id="10152" name="Google Shape;10152;p8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7" name="Shape 10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" name="Google Shape;10158;p8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ISO/OSI reference </a:t>
            </a:r>
            <a:r>
              <a:rPr lang="en-US"/>
              <a:t>m</a:t>
            </a:r>
            <a:r>
              <a:rPr lang="en-US" sz="4400"/>
              <a:t>odel</a:t>
            </a:r>
            <a:endParaRPr sz="4400"/>
          </a:p>
        </p:txBody>
      </p:sp>
      <p:sp>
        <p:nvSpPr>
          <p:cNvPr id="10159" name="Google Shape;10159;p8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60" name="Google Shape;10160;p85"/>
          <p:cNvSpPr txBox="1"/>
          <p:nvPr/>
        </p:nvSpPr>
        <p:spPr>
          <a:xfrm>
            <a:off x="665343" y="1341922"/>
            <a:ext cx="6765452" cy="5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layers not found in  Internet protocol stack!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presentation: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applications to interpret meaning of data, e.g., encryption, compression, machine-specific conventions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session: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synchronization, checkpointing, recovery of data exchange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stack “missing” these layers!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services,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needed,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must be implemented in application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needed?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1" name="Google Shape;10161;p85"/>
          <p:cNvSpPr/>
          <p:nvPr/>
        </p:nvSpPr>
        <p:spPr>
          <a:xfrm>
            <a:off x="8622241" y="1413668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62" name="Google Shape;10162;p85"/>
          <p:cNvSpPr/>
          <p:nvPr/>
        </p:nvSpPr>
        <p:spPr>
          <a:xfrm>
            <a:off x="8507941" y="1550193"/>
            <a:ext cx="1892300" cy="358616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63" name="Google Shape;10163;p85"/>
          <p:cNvSpPr txBox="1"/>
          <p:nvPr/>
        </p:nvSpPr>
        <p:spPr>
          <a:xfrm>
            <a:off x="8465079" y="1721643"/>
            <a:ext cx="1982787" cy="3414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cxnSp>
        <p:nvCxnSpPr>
          <p:cNvPr id="10164" name="Google Shape;10164;p85"/>
          <p:cNvCxnSpPr/>
          <p:nvPr/>
        </p:nvCxnSpPr>
        <p:spPr>
          <a:xfrm>
            <a:off x="8487304" y="2142331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5" name="Google Shape;10165;p85"/>
          <p:cNvCxnSpPr/>
          <p:nvPr/>
        </p:nvCxnSpPr>
        <p:spPr>
          <a:xfrm>
            <a:off x="8501591" y="311864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6" name="Google Shape;10166;p85"/>
          <p:cNvCxnSpPr/>
          <p:nvPr/>
        </p:nvCxnSpPr>
        <p:spPr>
          <a:xfrm>
            <a:off x="8501591" y="365839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7" name="Google Shape;10167;p85"/>
          <p:cNvCxnSpPr/>
          <p:nvPr/>
        </p:nvCxnSpPr>
        <p:spPr>
          <a:xfrm>
            <a:off x="8503179" y="467439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8" name="Google Shape;10168;p85"/>
          <p:cNvCxnSpPr/>
          <p:nvPr/>
        </p:nvCxnSpPr>
        <p:spPr>
          <a:xfrm>
            <a:off x="8487304" y="419179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9" name="Google Shape;10169;p85"/>
          <p:cNvCxnSpPr/>
          <p:nvPr/>
        </p:nvCxnSpPr>
        <p:spPr>
          <a:xfrm>
            <a:off x="8485716" y="266144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70" name="Google Shape;10170;p85"/>
          <p:cNvSpPr txBox="1"/>
          <p:nvPr/>
        </p:nvSpPr>
        <p:spPr>
          <a:xfrm>
            <a:off x="8246534" y="5352939"/>
            <a:ext cx="24664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seven layer OSI/ISO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model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5" name="Shape 10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6" name="Google Shape;10176;p86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Wireshark</a:t>
            </a:r>
            <a:endParaRPr sz="4400"/>
          </a:p>
        </p:txBody>
      </p:sp>
      <p:sp>
        <p:nvSpPr>
          <p:cNvPr id="10177" name="Google Shape;10177;p8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178" name="Google Shape;10178;p86"/>
          <p:cNvGrpSpPr/>
          <p:nvPr/>
        </p:nvGrpSpPr>
        <p:grpSpPr>
          <a:xfrm>
            <a:off x="3064933" y="1186569"/>
            <a:ext cx="5643563" cy="4216400"/>
            <a:chOff x="824874" y="353539"/>
            <a:chExt cx="5643193" cy="4216279"/>
          </a:xfrm>
        </p:grpSpPr>
        <p:sp>
          <p:nvSpPr>
            <p:cNvPr id="10179" name="Google Shape;10179;p86"/>
            <p:cNvSpPr/>
            <p:nvPr/>
          </p:nvSpPr>
          <p:spPr>
            <a:xfrm>
              <a:off x="824874" y="366239"/>
              <a:ext cx="431772" cy="4203579"/>
            </a:xfrm>
            <a:custGeom>
              <a:rect b="b" l="l" r="r" t="t"/>
              <a:pathLst>
                <a:path extrusionOk="0" h="4203185" w="432078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>
              <a:gsLst>
                <a:gs pos="0">
                  <a:srgbClr val="BBD6EE"/>
                </a:gs>
                <a:gs pos="100000">
                  <a:schemeClr val="lt1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0" name="Google Shape;10180;p86"/>
            <p:cNvSpPr/>
            <p:nvPr/>
          </p:nvSpPr>
          <p:spPr>
            <a:xfrm>
              <a:off x="1243947" y="353539"/>
              <a:ext cx="5224120" cy="3430489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egment.png" id="10181" name="Google Shape;1018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146" y="5561719"/>
            <a:ext cx="3959225" cy="100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ess_point_stylized_small" id="10182" name="Google Shape;1018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9596" y="4609219"/>
            <a:ext cx="1389062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net.png" id="10183" name="Google Shape;10183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909358" y="4955294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net.png" id="10184" name="Google Shape;10184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6008" y="4958469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net.png" id="10185" name="Google Shape;10185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602258" y="4977519"/>
            <a:ext cx="1231900" cy="123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86" name="Google Shape;10186;p86"/>
          <p:cNvGrpSpPr/>
          <p:nvPr/>
        </p:nvGrpSpPr>
        <p:grpSpPr>
          <a:xfrm>
            <a:off x="6351058" y="1550106"/>
            <a:ext cx="2327275" cy="3171825"/>
            <a:chOff x="4556452" y="1162095"/>
            <a:chExt cx="2326213" cy="3172030"/>
          </a:xfrm>
        </p:grpSpPr>
        <p:cxnSp>
          <p:nvCxnSpPr>
            <p:cNvPr id="10187" name="Google Shape;10187;p86"/>
            <p:cNvCxnSpPr/>
            <p:nvPr/>
          </p:nvCxnSpPr>
          <p:spPr>
            <a:xfrm>
              <a:off x="5630098" y="2252175"/>
              <a:ext cx="0" cy="2081950"/>
            </a:xfrm>
            <a:prstGeom prst="straightConnector1">
              <a:avLst/>
            </a:prstGeom>
            <a:noFill/>
            <a:ln cap="flat" cmpd="sng" w="25400">
              <a:solidFill>
                <a:srgbClr val="00009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grpSp>
          <p:nvGrpSpPr>
            <p:cNvPr id="10188" name="Google Shape;10188;p86"/>
            <p:cNvGrpSpPr/>
            <p:nvPr/>
          </p:nvGrpSpPr>
          <p:grpSpPr>
            <a:xfrm>
              <a:off x="4635010" y="2856756"/>
              <a:ext cx="2190234" cy="1214863"/>
              <a:chOff x="3862510" y="4375664"/>
              <a:chExt cx="2190234" cy="1214863"/>
            </a:xfrm>
          </p:grpSpPr>
          <p:sp>
            <p:nvSpPr>
              <p:cNvPr id="10189" name="Google Shape;10189;p86"/>
              <p:cNvSpPr/>
              <p:nvPr/>
            </p:nvSpPr>
            <p:spPr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00009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90">
                    <a:alpha val="42745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0" name="Google Shape;10190;p86"/>
              <p:cNvSpPr txBox="1"/>
              <p:nvPr/>
            </p:nvSpPr>
            <p:spPr>
              <a:xfrm>
                <a:off x="3908617" y="4375664"/>
                <a:ext cx="2012565" cy="121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Transport</a:t>
                </a: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(TCP/UDP)</a:t>
                </a:r>
                <a:endParaRPr/>
              </a:p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Network</a:t>
                </a: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(IP)</a:t>
                </a:r>
                <a:endParaRPr/>
              </a:p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Link</a:t>
                </a: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(Ethernet)</a:t>
                </a:r>
                <a:endParaRPr/>
              </a:p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Physical</a:t>
                </a:r>
                <a:endParaRPr/>
              </a:p>
            </p:txBody>
          </p:sp>
          <p:cxnSp>
            <p:nvCxnSpPr>
              <p:cNvPr id="10191" name="Google Shape;10191;p86"/>
              <p:cNvCxnSpPr/>
              <p:nvPr/>
            </p:nvCxnSpPr>
            <p:spPr>
              <a:xfrm>
                <a:off x="3862510" y="4740040"/>
                <a:ext cx="21734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2" name="Google Shape;10192;p86"/>
              <p:cNvCxnSpPr/>
              <p:nvPr/>
            </p:nvCxnSpPr>
            <p:spPr>
              <a:xfrm>
                <a:off x="3870887" y="5023380"/>
                <a:ext cx="21734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3" name="Google Shape;10193;p86"/>
              <p:cNvCxnSpPr/>
              <p:nvPr/>
            </p:nvCxnSpPr>
            <p:spPr>
              <a:xfrm>
                <a:off x="3879264" y="5306720"/>
                <a:ext cx="21734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194" name="Google Shape;10194;p86"/>
            <p:cNvGrpSpPr/>
            <p:nvPr/>
          </p:nvGrpSpPr>
          <p:grpSpPr>
            <a:xfrm>
              <a:off x="4811526" y="1162095"/>
              <a:ext cx="1529986" cy="1020829"/>
              <a:chOff x="4130677" y="5836665"/>
              <a:chExt cx="1529986" cy="1020829"/>
            </a:xfrm>
          </p:grpSpPr>
          <p:sp>
            <p:nvSpPr>
              <p:cNvPr id="10195" name="Google Shape;10195;p86"/>
              <p:cNvSpPr/>
              <p:nvPr/>
            </p:nvSpPr>
            <p:spPr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00009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90">
                    <a:alpha val="42745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6" name="Google Shape;10196;p86"/>
              <p:cNvSpPr txBox="1"/>
              <p:nvPr/>
            </p:nvSpPr>
            <p:spPr>
              <a:xfrm>
                <a:off x="4130677" y="5913072"/>
                <a:ext cx="1529986" cy="892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application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(www browser,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email client</a:t>
                </a: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</p:grpSp>
        <p:cxnSp>
          <p:nvCxnSpPr>
            <p:cNvPr id="10197" name="Google Shape;10197;p86"/>
            <p:cNvCxnSpPr/>
            <p:nvPr/>
          </p:nvCxnSpPr>
          <p:spPr>
            <a:xfrm flipH="1" rot="10800000">
              <a:off x="4556452" y="2631900"/>
              <a:ext cx="2108014" cy="130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0198" name="Google Shape;10198;p86"/>
            <p:cNvSpPr txBox="1"/>
            <p:nvPr/>
          </p:nvSpPr>
          <p:spPr>
            <a:xfrm>
              <a:off x="5839591" y="2252173"/>
              <a:ext cx="10430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application</a:t>
              </a:r>
              <a:endParaRPr/>
            </a:p>
          </p:txBody>
        </p:sp>
        <p:sp>
          <p:nvSpPr>
            <p:cNvPr id="10199" name="Google Shape;10199;p86"/>
            <p:cNvSpPr txBox="1"/>
            <p:nvPr/>
          </p:nvSpPr>
          <p:spPr>
            <a:xfrm>
              <a:off x="6105684" y="2627171"/>
              <a:ext cx="4440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</a:t>
              </a:r>
              <a:endParaRPr/>
            </a:p>
          </p:txBody>
        </p:sp>
      </p:grpSp>
      <p:grpSp>
        <p:nvGrpSpPr>
          <p:cNvPr id="10200" name="Google Shape;10200;p86"/>
          <p:cNvGrpSpPr/>
          <p:nvPr/>
        </p:nvGrpSpPr>
        <p:grpSpPr>
          <a:xfrm>
            <a:off x="3571346" y="1265944"/>
            <a:ext cx="2925231" cy="3168113"/>
            <a:chOff x="1775964" y="877299"/>
            <a:chExt cx="2925206" cy="3168757"/>
          </a:xfrm>
        </p:grpSpPr>
        <p:grpSp>
          <p:nvGrpSpPr>
            <p:cNvPr id="10201" name="Google Shape;10201;p86"/>
            <p:cNvGrpSpPr/>
            <p:nvPr/>
          </p:nvGrpSpPr>
          <p:grpSpPr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0202" name="Google Shape;10202;p86"/>
              <p:cNvGrpSpPr/>
              <p:nvPr/>
            </p:nvGrpSpPr>
            <p:grpSpPr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0203" name="Google Shape;10203;p86"/>
                <p:cNvSpPr/>
                <p:nvPr/>
              </p:nvSpPr>
              <p:spPr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009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l" dir="2700000" dist="38100">
                    <a:srgbClr val="000090">
                      <a:alpha val="42745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4" name="Google Shape;10204;p86"/>
                <p:cNvSpPr txBox="1"/>
                <p:nvPr/>
              </p:nvSpPr>
              <p:spPr>
                <a:xfrm>
                  <a:off x="3151788" y="4275642"/>
                  <a:ext cx="1197377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packet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capture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(pcap)</a:t>
                  </a:r>
                  <a:endParaRPr/>
                </a:p>
              </p:txBody>
            </p:sp>
          </p:grpSp>
          <p:grpSp>
            <p:nvGrpSpPr>
              <p:cNvPr id="10205" name="Google Shape;10205;p86"/>
              <p:cNvGrpSpPr/>
              <p:nvPr/>
            </p:nvGrpSpPr>
            <p:grpSpPr>
              <a:xfrm>
                <a:off x="1769669" y="863478"/>
                <a:ext cx="1300151" cy="707886"/>
                <a:chOff x="861399" y="5161570"/>
                <a:chExt cx="1300151" cy="707886"/>
              </a:xfrm>
            </p:grpSpPr>
            <p:sp>
              <p:nvSpPr>
                <p:cNvPr id="10206" name="Google Shape;10206;p86"/>
                <p:cNvSpPr/>
                <p:nvPr/>
              </p:nvSpPr>
              <p:spPr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009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l" dir="2700000" dist="38100">
                    <a:srgbClr val="000090">
                      <a:alpha val="42745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7" name="Google Shape;10207;p86"/>
                <p:cNvSpPr txBox="1"/>
                <p:nvPr/>
              </p:nvSpPr>
              <p:spPr>
                <a:xfrm>
                  <a:off x="937846" y="5161570"/>
                  <a:ext cx="115929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packet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analyzer</a:t>
                  </a:r>
                  <a:endParaRPr/>
                </a:p>
              </p:txBody>
            </p:sp>
          </p:grpSp>
          <p:sp>
            <p:nvSpPr>
              <p:cNvPr id="10208" name="Google Shape;10208;p86"/>
              <p:cNvSpPr/>
              <p:nvPr/>
            </p:nvSpPr>
            <p:spPr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cap="flat" cmpd="sng" w="22225">
                <a:solidFill>
                  <a:srgbClr val="00009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09" name="Google Shape;10209;p8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0210" name="Google Shape;10210;p86"/>
            <p:cNvCxnSpPr/>
            <p:nvPr/>
          </p:nvCxnSpPr>
          <p:spPr>
            <a:xfrm>
              <a:off x="2640118" y="2330738"/>
              <a:ext cx="0" cy="558315"/>
            </a:xfrm>
            <a:prstGeom prst="straightConnector1">
              <a:avLst/>
            </a:prstGeom>
            <a:noFill/>
            <a:ln cap="flat" cmpd="sng" w="25400">
              <a:solidFill>
                <a:srgbClr val="00009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0211" name="Google Shape;10211;p86"/>
            <p:cNvCxnSpPr/>
            <p:nvPr/>
          </p:nvCxnSpPr>
          <p:spPr>
            <a:xfrm>
              <a:off x="3116195" y="3653236"/>
              <a:ext cx="1427164" cy="0"/>
            </a:xfrm>
            <a:prstGeom prst="straightConnector1">
              <a:avLst/>
            </a:prstGeom>
            <a:noFill/>
            <a:ln cap="flat" cmpd="sng" w="25400">
              <a:solidFill>
                <a:srgbClr val="00009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0212" name="Google Shape;10212;p86"/>
            <p:cNvSpPr txBox="1"/>
            <p:nvPr/>
          </p:nvSpPr>
          <p:spPr>
            <a:xfrm>
              <a:off x="3404194" y="3242589"/>
              <a:ext cx="1296976" cy="64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copy of all Ethernet frames sent/received</a:t>
              </a:r>
              <a:endParaRPr/>
            </a:p>
          </p:txBody>
        </p:sp>
        <p:cxnSp>
          <p:nvCxnSpPr>
            <p:cNvPr id="10213" name="Google Shape;10213;p86"/>
            <p:cNvCxnSpPr/>
            <p:nvPr/>
          </p:nvCxnSpPr>
          <p:spPr>
            <a:xfrm flipH="1" rot="10800000">
              <a:off x="1775964" y="2640266"/>
              <a:ext cx="2108014" cy="130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214" name="Google Shape;10214;p86"/>
          <p:cNvGrpSpPr/>
          <p:nvPr/>
        </p:nvGrpSpPr>
        <p:grpSpPr>
          <a:xfrm>
            <a:off x="1570775" y="4459441"/>
            <a:ext cx="1562100" cy="1511300"/>
            <a:chOff x="-44" y="1473"/>
            <a:chExt cx="981" cy="1105"/>
          </a:xfrm>
        </p:grpSpPr>
        <p:pic>
          <p:nvPicPr>
            <p:cNvPr descr="desktop_computer_stylized_medium" id="10215" name="Google Shape;10215;p8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16" name="Google Shape;10216;p8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1744" name="Google Shape;1744;p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5" name="Google Shape;1745;p9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▪"/>
            </a:pPr>
            <a:r>
              <a:rPr lang="en-US" sz="32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edge: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1746" name="Google Shape;17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2020-01-18T07:24:59Z</dcterms:created>
  <dc:creator>James Kurose</dc:creator>
</cp:coreProperties>
</file>